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9"/>
  </p:notesMasterIdLst>
  <p:handoutMasterIdLst>
    <p:handoutMasterId r:id="rId20"/>
  </p:handoutMasterIdLst>
  <p:sldIdLst>
    <p:sldId id="315" r:id="rId6"/>
    <p:sldId id="407" r:id="rId7"/>
    <p:sldId id="403" r:id="rId8"/>
    <p:sldId id="408" r:id="rId9"/>
    <p:sldId id="416" r:id="rId10"/>
    <p:sldId id="420" r:id="rId11"/>
    <p:sldId id="421" r:id="rId12"/>
    <p:sldId id="422" r:id="rId13"/>
    <p:sldId id="423" r:id="rId14"/>
    <p:sldId id="394" r:id="rId15"/>
    <p:sldId id="404" r:id="rId16"/>
    <p:sldId id="426" r:id="rId17"/>
    <p:sldId id="364"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5">
          <p15:clr>
            <a:srgbClr val="A4A3A4"/>
          </p15:clr>
        </p15:guide>
        <p15:guide id="2" orient="horz" pos="798">
          <p15:clr>
            <a:srgbClr val="A4A3A4"/>
          </p15:clr>
        </p15:guide>
        <p15:guide id="3" orient="horz" pos="117">
          <p15:clr>
            <a:srgbClr val="A4A3A4"/>
          </p15:clr>
        </p15:guide>
        <p15:guide id="4" orient="horz" pos="4196">
          <p15:clr>
            <a:srgbClr val="A4A3A4"/>
          </p15:clr>
        </p15:guide>
        <p15:guide id="5" orient="horz" pos="3874">
          <p15:clr>
            <a:srgbClr val="A4A3A4"/>
          </p15:clr>
        </p15:guide>
        <p15:guide id="6" orient="horz" pos="2083">
          <p15:clr>
            <a:srgbClr val="A4A3A4"/>
          </p15:clr>
        </p15:guide>
        <p15:guide id="7" orient="horz" pos="697">
          <p15:clr>
            <a:srgbClr val="A4A3A4"/>
          </p15:clr>
        </p15:guide>
        <p15:guide id="8" pos="3699">
          <p15:clr>
            <a:srgbClr val="A4A3A4"/>
          </p15:clr>
        </p15:guide>
        <p15:guide id="9" pos="3999">
          <p15:clr>
            <a:srgbClr val="A4A3A4"/>
          </p15:clr>
        </p15:guide>
        <p15:guide id="10" pos="376">
          <p15:clr>
            <a:srgbClr val="A4A3A4"/>
          </p15:clr>
        </p15:guide>
        <p15:guide id="11" pos="3839">
          <p15:clr>
            <a:srgbClr val="A4A3A4"/>
          </p15:clr>
        </p15:guide>
        <p15:guide id="12" pos="730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E4"/>
    <a:srgbClr val="F4F5F6"/>
    <a:srgbClr val="F7FCFF"/>
    <a:srgbClr val="E1F4FF"/>
    <a:srgbClr val="F3F3F3"/>
    <a:srgbClr val="FFFFFF"/>
    <a:srgbClr val="FFEBE7"/>
    <a:srgbClr val="FFFFE7"/>
    <a:srgbClr val="FFD9B2"/>
    <a:srgbClr val="FFA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83929" autoAdjust="0"/>
  </p:normalViewPr>
  <p:slideViewPr>
    <p:cSldViewPr snapToGrid="0">
      <p:cViewPr>
        <p:scale>
          <a:sx n="80" d="100"/>
          <a:sy n="80" d="100"/>
        </p:scale>
        <p:origin x="1512" y="168"/>
      </p:cViewPr>
      <p:guideLst>
        <p:guide orient="horz" pos="835"/>
        <p:guide orient="horz" pos="798"/>
        <p:guide orient="horz" pos="117"/>
        <p:guide orient="horz" pos="4196"/>
        <p:guide orient="horz" pos="3874"/>
        <p:guide orient="horz" pos="2083"/>
        <p:guide orient="horz" pos="697"/>
        <p:guide pos="3699"/>
        <p:guide pos="3999"/>
        <p:guide pos="376"/>
        <p:guide pos="3839"/>
        <p:guide pos="7305"/>
      </p:guideLst>
    </p:cSldViewPr>
  </p:slideViewPr>
  <p:outlineViewPr>
    <p:cViewPr>
      <p:scale>
        <a:sx n="33" d="100"/>
        <a:sy n="33" d="100"/>
      </p:scale>
      <p:origin x="48" y="5112"/>
    </p:cViewPr>
  </p:outlineViewPr>
  <p:notesTextViewPr>
    <p:cViewPr>
      <p:scale>
        <a:sx n="100" d="100"/>
        <a:sy n="100" d="100"/>
      </p:scale>
      <p:origin x="0" y="0"/>
    </p:cViewPr>
  </p:notesTextViewPr>
  <p:sorterViewPr>
    <p:cViewPr>
      <p:scale>
        <a:sx n="51" d="100"/>
        <a:sy n="51" d="100"/>
      </p:scale>
      <p:origin x="0" y="0"/>
    </p:cViewPr>
  </p:sorterViewPr>
  <p:notesViewPr>
    <p:cSldViewPr snapToGrid="0">
      <p:cViewPr varScale="1">
        <p:scale>
          <a:sx n="57" d="100"/>
          <a:sy n="57" d="100"/>
        </p:scale>
        <p:origin x="-252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A2E8FD-2AFE-4B1E-9D19-015693014FEA}" type="datetimeFigureOut">
              <a:rPr lang="en-US" smtClean="0">
                <a:latin typeface="Arial" pitchFamily="34" charset="0"/>
              </a:rPr>
              <a:pPr/>
              <a:t>6/30/17</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US" smtClean="0">
                <a:latin typeface="Arial" pitchFamily="34" charset="0"/>
              </a:rPr>
              <a:pPr/>
              <a:t>‹nr.›</a:t>
            </a:fld>
            <a:endParaRPr lang="en-US" dirty="0">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US" smtClean="0"/>
              <a:pPr/>
              <a:t>6/30/17</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US" smtClean="0"/>
              <a:pPr/>
              <a:t>‹nr.›</a:t>
            </a:fld>
            <a:endParaRPr lang="en-US" dirty="0"/>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err="1" smtClean="0"/>
              <a:t>Ons</a:t>
            </a:r>
            <a:r>
              <a:rPr lang="en-US" dirty="0" smtClean="0"/>
              <a:t> </a:t>
            </a:r>
            <a:r>
              <a:rPr lang="en-US" dirty="0" err="1" smtClean="0"/>
              <a:t>technologie</a:t>
            </a:r>
            <a:r>
              <a:rPr lang="en-US" dirty="0" smtClean="0"/>
              <a:t> </a:t>
            </a:r>
            <a:r>
              <a:rPr lang="en-US" dirty="0" err="1" smtClean="0"/>
              <a:t>perspectief</a:t>
            </a:r>
            <a:r>
              <a:rPr lang="en-US" dirty="0" smtClean="0"/>
              <a:t>,</a:t>
            </a:r>
            <a:r>
              <a:rPr lang="en-US" baseline="0" dirty="0" smtClean="0"/>
              <a:t> wat </a:t>
            </a:r>
            <a:r>
              <a:rPr lang="en-US" baseline="0" dirty="0" err="1" smtClean="0"/>
              <a:t>wij</a:t>
            </a:r>
            <a:r>
              <a:rPr lang="en-US" baseline="0" dirty="0" smtClean="0"/>
              <a:t> </a:t>
            </a:r>
            <a:r>
              <a:rPr lang="en-US" baseline="0" dirty="0" err="1" smtClean="0"/>
              <a:t>zien</a:t>
            </a:r>
            <a:r>
              <a:rPr lang="en-US" baseline="0" dirty="0" smtClean="0"/>
              <a:t> qua </a:t>
            </a:r>
            <a:r>
              <a:rPr lang="en-US" baseline="0" dirty="0" err="1" smtClean="0"/>
              <a:t>technologie</a:t>
            </a:r>
            <a:r>
              <a:rPr lang="en-US" baseline="0" dirty="0" smtClean="0"/>
              <a:t> </a:t>
            </a:r>
            <a:r>
              <a:rPr lang="en-US" dirty="0" err="1" smtClean="0"/>
              <a:t>ontwikkelingen</a:t>
            </a:r>
            <a:r>
              <a:rPr lang="en-US" dirty="0" smtClean="0"/>
              <a:t> in de </a:t>
            </a:r>
            <a:r>
              <a:rPr lang="en-US" dirty="0" err="1" smtClean="0"/>
              <a:t>scheepvaart</a:t>
            </a:r>
            <a:r>
              <a:rPr lang="en-US" dirty="0" smtClean="0"/>
              <a:t> </a:t>
            </a:r>
            <a:r>
              <a:rPr lang="en-US" dirty="0" err="1" smtClean="0"/>
              <a:t>branche</a:t>
            </a:r>
            <a:endParaRPr lang="en-US" baseline="0" dirty="0" smtClean="0"/>
          </a:p>
          <a:p>
            <a:pPr marL="171450" indent="-171450">
              <a:buFont typeface="Arial" panose="020B0604020202020204" pitchFamily="34" charset="0"/>
              <a:buChar char="•"/>
            </a:pPr>
            <a:r>
              <a:rPr lang="en-US" baseline="0" dirty="0" err="1" smtClean="0"/>
              <a:t>Daarbij</a:t>
            </a:r>
            <a:r>
              <a:rPr lang="en-US" baseline="0" dirty="0" smtClean="0"/>
              <a:t> </a:t>
            </a:r>
            <a:r>
              <a:rPr lang="en-US" baseline="0" dirty="0" err="1" smtClean="0"/>
              <a:t>een</a:t>
            </a:r>
            <a:r>
              <a:rPr lang="en-US" baseline="0" dirty="0" smtClean="0"/>
              <a:t> </a:t>
            </a:r>
            <a:r>
              <a:rPr lang="en-US" baseline="0" dirty="0" err="1" smtClean="0"/>
              <a:t>naar</a:t>
            </a:r>
            <a:r>
              <a:rPr lang="en-US" baseline="0" dirty="0" smtClean="0"/>
              <a:t> </a:t>
            </a:r>
            <a:r>
              <a:rPr lang="en-US" baseline="0" dirty="0" err="1" smtClean="0"/>
              <a:t>ons</a:t>
            </a:r>
            <a:r>
              <a:rPr lang="en-US" baseline="0" dirty="0" smtClean="0"/>
              <a:t> </a:t>
            </a:r>
            <a:r>
              <a:rPr lang="en-US" baseline="0" dirty="0" err="1" smtClean="0"/>
              <a:t>inziens</a:t>
            </a:r>
            <a:r>
              <a:rPr lang="en-US" baseline="0" dirty="0" smtClean="0"/>
              <a:t> </a:t>
            </a:r>
            <a:r>
              <a:rPr lang="en-US" baseline="0" dirty="0" err="1" smtClean="0"/>
              <a:t>gedetailleerd</a:t>
            </a:r>
            <a:r>
              <a:rPr lang="en-US" baseline="0" dirty="0" smtClean="0"/>
              <a:t> </a:t>
            </a:r>
            <a:r>
              <a:rPr lang="en-US" baseline="0" dirty="0" err="1" smtClean="0"/>
              <a:t>toekomstbeeld</a:t>
            </a:r>
            <a:r>
              <a:rPr lang="en-US" baseline="0" dirty="0" smtClean="0"/>
              <a:t>/scenario </a:t>
            </a:r>
            <a:r>
              <a:rPr lang="en-US" baseline="0" dirty="0" err="1" smtClean="0"/>
              <a:t>schetsen</a:t>
            </a:r>
            <a:r>
              <a:rPr lang="en-US" baseline="0" dirty="0" smtClean="0"/>
              <a:t> hoe </a:t>
            </a:r>
            <a:r>
              <a:rPr lang="en-US" baseline="0" dirty="0" err="1" smtClean="0"/>
              <a:t>zo’n</a:t>
            </a:r>
            <a:r>
              <a:rPr lang="en-US" baseline="0" dirty="0" smtClean="0"/>
              <a:t> </a:t>
            </a:r>
            <a:r>
              <a:rPr lang="en-US" baseline="0" dirty="0" err="1" smtClean="0"/>
              <a:t>autonome</a:t>
            </a:r>
            <a:r>
              <a:rPr lang="en-US" baseline="0" dirty="0" smtClean="0"/>
              <a:t> </a:t>
            </a:r>
            <a:r>
              <a:rPr lang="en-US" baseline="0" dirty="0" err="1" smtClean="0"/>
              <a:t>scheepvaart</a:t>
            </a:r>
            <a:r>
              <a:rPr lang="en-US" baseline="0" dirty="0" smtClean="0"/>
              <a:t> </a:t>
            </a:r>
            <a:r>
              <a:rPr lang="en-US" baseline="0" dirty="0" err="1" smtClean="0"/>
              <a:t>er</a:t>
            </a:r>
            <a:r>
              <a:rPr lang="en-US" baseline="0" dirty="0" smtClean="0"/>
              <a:t> </a:t>
            </a:r>
            <a:r>
              <a:rPr lang="en-US" baseline="0" dirty="0" err="1" smtClean="0"/>
              <a:t>uit</a:t>
            </a:r>
            <a:r>
              <a:rPr lang="en-US" baseline="0" dirty="0" smtClean="0"/>
              <a:t> </a:t>
            </a:r>
            <a:r>
              <a:rPr lang="en-US" baseline="0" dirty="0" err="1" smtClean="0"/>
              <a:t>gaat</a:t>
            </a:r>
            <a:r>
              <a:rPr lang="en-US" baseline="0" dirty="0" smtClean="0"/>
              <a:t> </a:t>
            </a:r>
            <a:r>
              <a:rPr lang="en-US" baseline="0" dirty="0" err="1" smtClean="0"/>
              <a:t>zien</a:t>
            </a:r>
            <a:r>
              <a:rPr lang="en-US" baseline="0" dirty="0" smtClean="0"/>
              <a:t> &amp; al </a:t>
            </a:r>
            <a:r>
              <a:rPr lang="en-US" baseline="0" dirty="0" err="1" smtClean="0"/>
              <a:t>beetje</a:t>
            </a:r>
            <a:r>
              <a:rPr lang="en-US" baseline="0" dirty="0" smtClean="0"/>
              <a:t> hoe </a:t>
            </a:r>
            <a:r>
              <a:rPr lang="en-US" baseline="0" dirty="0" err="1" smtClean="0"/>
              <a:t>dit</a:t>
            </a:r>
            <a:r>
              <a:rPr lang="en-US" baseline="0" dirty="0" smtClean="0"/>
              <a:t> qua </a:t>
            </a:r>
            <a:r>
              <a:rPr lang="en-US" baseline="0" dirty="0" err="1" smtClean="0"/>
              <a:t>technologie</a:t>
            </a:r>
            <a:r>
              <a:rPr lang="en-US" baseline="0" dirty="0" smtClean="0"/>
              <a:t> in </a:t>
            </a:r>
            <a:r>
              <a:rPr lang="en-US" baseline="0" dirty="0" err="1" smtClean="0"/>
              <a:t>te</a:t>
            </a:r>
            <a:r>
              <a:rPr lang="en-US" baseline="0" dirty="0" smtClean="0"/>
              <a:t> </a:t>
            </a:r>
            <a:r>
              <a:rPr lang="en-US" baseline="0" dirty="0" err="1" smtClean="0"/>
              <a:t>vullen</a:t>
            </a:r>
            <a:endParaRPr lang="en-US" baseline="0" dirty="0" smtClean="0"/>
          </a:p>
          <a:p>
            <a:pPr marL="171450" indent="-171450">
              <a:buFont typeface="Arial" panose="020B0604020202020204" pitchFamily="34" charset="0"/>
              <a:buChar char="•"/>
            </a:pPr>
            <a:r>
              <a:rPr lang="en-US" baseline="0" dirty="0" smtClean="0"/>
              <a:t>Wat </a:t>
            </a:r>
            <a:r>
              <a:rPr lang="en-US" baseline="0" dirty="0" err="1" smtClean="0"/>
              <a:t>wij</a:t>
            </a:r>
            <a:r>
              <a:rPr lang="en-US" baseline="0" dirty="0" smtClean="0"/>
              <a:t> in </a:t>
            </a:r>
            <a:r>
              <a:rPr lang="en-US" baseline="0" dirty="0" err="1" smtClean="0"/>
              <a:t>dit</a:t>
            </a:r>
            <a:r>
              <a:rPr lang="en-US" baseline="0" dirty="0" smtClean="0"/>
              <a:t> </a:t>
            </a:r>
            <a:r>
              <a:rPr lang="en-US" baseline="0" dirty="0" err="1" smtClean="0"/>
              <a:t>verlengde</a:t>
            </a:r>
            <a:r>
              <a:rPr lang="en-US" baseline="0" dirty="0" smtClean="0"/>
              <a:t> nu al </a:t>
            </a:r>
            <a:r>
              <a:rPr lang="en-US" baseline="0" dirty="0" err="1" smtClean="0"/>
              <a:t>zouden</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om </a:t>
            </a:r>
            <a:r>
              <a:rPr lang="en-US" baseline="0" dirty="0" err="1" smtClean="0"/>
              <a:t>een</a:t>
            </a:r>
            <a:r>
              <a:rPr lang="en-US" baseline="0" dirty="0" smtClean="0"/>
              <a:t> </a:t>
            </a:r>
            <a:r>
              <a:rPr lang="en-US" baseline="0" dirty="0" err="1" smtClean="0"/>
              <a:t>autonome</a:t>
            </a:r>
            <a:r>
              <a:rPr lang="en-US" baseline="0" dirty="0" smtClean="0"/>
              <a:t> showcase </a:t>
            </a:r>
            <a:r>
              <a:rPr lang="en-US" baseline="0" dirty="0" err="1" smtClean="0"/>
              <a:t>vorm</a:t>
            </a:r>
            <a:r>
              <a:rPr lang="en-US" baseline="0" dirty="0" smtClean="0"/>
              <a:t> </a:t>
            </a:r>
            <a:r>
              <a:rPr lang="en-US" baseline="0" dirty="0" err="1" smtClean="0"/>
              <a:t>te</a:t>
            </a:r>
            <a:r>
              <a:rPr lang="en-US" baseline="0" dirty="0" smtClean="0"/>
              <a:t> </a:t>
            </a:r>
            <a:r>
              <a:rPr lang="en-US" baseline="0" dirty="0" err="1" smtClean="0"/>
              <a:t>geven</a:t>
            </a:r>
            <a:r>
              <a:rPr lang="en-US" baseline="0" dirty="0" smtClean="0"/>
              <a:t> 30 </a:t>
            </a:r>
            <a:r>
              <a:rPr lang="en-US" baseline="0" dirty="0" err="1" smtClean="0"/>
              <a:t>november</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Praten</a:t>
            </a:r>
            <a:r>
              <a:rPr lang="en-US" dirty="0" smtClean="0"/>
              <a:t> met </a:t>
            </a:r>
            <a:r>
              <a:rPr lang="en-US" dirty="0" err="1" smtClean="0"/>
              <a:t>randobjecte</a:t>
            </a:r>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10</a:t>
            </a:fld>
            <a:endParaRPr lang="en-US" dirty="0"/>
          </a:p>
        </p:txBody>
      </p:sp>
    </p:spTree>
    <p:extLst>
      <p:ext uri="{BB962C8B-B14F-4D97-AF65-F5344CB8AC3E}">
        <p14:creationId xmlns:p14="http://schemas.microsoft.com/office/powerpoint/2010/main" val="2756299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Zo</a:t>
            </a:r>
            <a:r>
              <a:rPr lang="nl-NL" baseline="0" dirty="0" smtClean="0"/>
              <a:t> zouden wij zo’n </a:t>
            </a:r>
            <a:r>
              <a:rPr lang="nl-NL" baseline="0" dirty="0" err="1" smtClean="0"/>
              <a:t>challange</a:t>
            </a:r>
            <a:r>
              <a:rPr lang="nl-NL" baseline="0" dirty="0" smtClean="0"/>
              <a:t> invullen</a:t>
            </a:r>
          </a:p>
          <a:p>
            <a:r>
              <a:rPr lang="nl-NL" baseline="0" dirty="0" smtClean="0"/>
              <a:t>Hebben er over nagedacht</a:t>
            </a:r>
          </a:p>
          <a:p>
            <a:r>
              <a:rPr lang="nl-NL" baseline="0" dirty="0" smtClean="0"/>
              <a:t>Wat wij </a:t>
            </a:r>
          </a:p>
          <a:p>
            <a:r>
              <a:rPr lang="nl-NL" baseline="0" dirty="0" smtClean="0"/>
              <a:t>Ons idee </a:t>
            </a:r>
          </a:p>
          <a:p>
            <a:endParaRPr lang="en-US" dirty="0" smtClean="0"/>
          </a:p>
          <a:p>
            <a:r>
              <a:rPr lang="en-US" dirty="0" err="1" smtClean="0"/>
              <a:t>Weet</a:t>
            </a:r>
            <a:r>
              <a:rPr lang="en-US" dirty="0" smtClean="0"/>
              <a:t> je </a:t>
            </a:r>
            <a:r>
              <a:rPr lang="en-US" dirty="0" err="1" smtClean="0"/>
              <a:t>zeker</a:t>
            </a:r>
            <a:r>
              <a:rPr lang="en-US" dirty="0" smtClean="0"/>
              <a:t> </a:t>
            </a:r>
            <a:r>
              <a:rPr lang="en-US" dirty="0" err="1" smtClean="0"/>
              <a:t>wanneer</a:t>
            </a:r>
            <a:r>
              <a:rPr lang="en-US" dirty="0" smtClean="0"/>
              <a:t> </a:t>
            </a:r>
            <a:r>
              <a:rPr lang="en-US" dirty="0" err="1" smtClean="0"/>
              <a:t>aankomen</a:t>
            </a:r>
            <a:r>
              <a:rPr lang="en-US" dirty="0" smtClean="0"/>
              <a:t>:</a:t>
            </a:r>
          </a:p>
          <a:p>
            <a:pPr marL="171450" indent="-171450">
              <a:buFontTx/>
              <a:buChar char="-"/>
            </a:pPr>
            <a:r>
              <a:rPr lang="en-US" dirty="0" err="1" smtClean="0"/>
              <a:t>Volgorde</a:t>
            </a:r>
            <a:r>
              <a:rPr lang="en-US" dirty="0" smtClean="0"/>
              <a:t> laden en </a:t>
            </a:r>
            <a:r>
              <a:rPr lang="en-US" dirty="0" err="1" smtClean="0"/>
              <a:t>lossen</a:t>
            </a:r>
            <a:endParaRPr lang="en-US" dirty="0" smtClean="0"/>
          </a:p>
          <a:p>
            <a:pPr marL="171450" indent="-171450">
              <a:buFontTx/>
              <a:buChar char="-"/>
            </a:pPr>
            <a:r>
              <a:rPr lang="en-US" dirty="0" smtClean="0"/>
              <a:t>Hoe </a:t>
            </a:r>
            <a:r>
              <a:rPr lang="en-US" dirty="0" err="1" smtClean="0"/>
              <a:t>dat</a:t>
            </a:r>
            <a:r>
              <a:rPr lang="en-US" dirty="0" smtClean="0"/>
              <a:t> </a:t>
            </a:r>
            <a:r>
              <a:rPr lang="en-US" dirty="0" err="1" smtClean="0"/>
              <a:t>precies</a:t>
            </a:r>
            <a:r>
              <a:rPr lang="en-US" dirty="0" smtClean="0"/>
              <a:t> </a:t>
            </a:r>
            <a:r>
              <a:rPr lang="en-US" dirty="0" err="1" smtClean="0"/>
              <a:t>werkt</a:t>
            </a:r>
            <a:r>
              <a:rPr lang="en-US" dirty="0" smtClean="0"/>
              <a:t> (</a:t>
            </a:r>
          </a:p>
          <a:p>
            <a:pPr marL="171450" indent="-171450">
              <a:buFontTx/>
              <a:buChar char="-"/>
            </a:pPr>
            <a:endParaRPr lang="en-US" dirty="0" smtClean="0"/>
          </a:p>
          <a:p>
            <a:pPr marL="0" indent="0">
              <a:buFontTx/>
              <a:buNone/>
            </a:pPr>
            <a:r>
              <a:rPr lang="en-US" dirty="0" err="1" smtClean="0"/>
              <a:t>Hebt</a:t>
            </a:r>
            <a:r>
              <a:rPr lang="en-US" dirty="0" smtClean="0"/>
              <a:t> BMS – </a:t>
            </a:r>
            <a:r>
              <a:rPr lang="en-US" dirty="0" err="1" smtClean="0"/>
              <a:t>ook</a:t>
            </a:r>
            <a:r>
              <a:rPr lang="en-US" dirty="0" smtClean="0"/>
              <a:t> </a:t>
            </a:r>
            <a:r>
              <a:rPr lang="en-US" dirty="0" err="1" smtClean="0"/>
              <a:t>iets</a:t>
            </a:r>
            <a:r>
              <a:rPr lang="en-US" dirty="0" smtClean="0"/>
              <a:t> van</a:t>
            </a:r>
            <a:r>
              <a:rPr lang="en-US" baseline="0" dirty="0" smtClean="0"/>
              <a:t> app (</a:t>
            </a:r>
            <a:r>
              <a:rPr lang="en-US" baseline="0" dirty="0" err="1" smtClean="0"/>
              <a:t>aansluiten</a:t>
            </a:r>
            <a:r>
              <a:rPr lang="en-US" baseline="0" dirty="0" smtClean="0"/>
              <a:t> </a:t>
            </a:r>
            <a:r>
              <a:rPr lang="en-US" baseline="0" dirty="0" err="1" smtClean="0"/>
              <a:t>aan</a:t>
            </a:r>
            <a:r>
              <a:rPr lang="en-US" baseline="0" dirty="0" smtClean="0"/>
              <a:t> </a:t>
            </a:r>
            <a:r>
              <a:rPr lang="en-US" baseline="0" dirty="0" err="1" smtClean="0"/>
              <a:t>grote</a:t>
            </a:r>
            <a:r>
              <a:rPr lang="en-US" baseline="0" dirty="0" smtClean="0"/>
              <a:t> </a:t>
            </a:r>
            <a:r>
              <a:rPr lang="en-US" baseline="0" dirty="0" err="1" smtClean="0"/>
              <a:t>navigatiehuizen</a:t>
            </a:r>
            <a:r>
              <a:rPr lang="en-US" baseline="0" dirty="0" smtClean="0"/>
              <a:t>)</a:t>
            </a:r>
          </a:p>
          <a:p>
            <a:pPr marL="0" indent="0">
              <a:buFontTx/>
              <a:buNone/>
            </a:pPr>
            <a:endParaRPr lang="en-US" baseline="0" dirty="0" smtClean="0"/>
          </a:p>
          <a:p>
            <a:pPr marL="0" indent="0">
              <a:buFontTx/>
              <a:buNone/>
            </a:pPr>
            <a:r>
              <a:rPr lang="en-US" baseline="0" dirty="0" smtClean="0"/>
              <a:t>Financiering:</a:t>
            </a:r>
          </a:p>
          <a:p>
            <a:pPr marL="171450" indent="-171450">
              <a:buFontTx/>
              <a:buChar char="-"/>
            </a:pPr>
            <a:r>
              <a:rPr lang="en-US" baseline="0" dirty="0" err="1" smtClean="0"/>
              <a:t>Daagt</a:t>
            </a:r>
            <a:r>
              <a:rPr lang="en-US" baseline="0" dirty="0" smtClean="0"/>
              <a:t> </a:t>
            </a:r>
            <a:r>
              <a:rPr lang="en-US" baseline="0" dirty="0" err="1" smtClean="0"/>
              <a:t>markt</a:t>
            </a:r>
            <a:r>
              <a:rPr lang="en-US" baseline="0" dirty="0" smtClean="0"/>
              <a:t> </a:t>
            </a:r>
            <a:r>
              <a:rPr lang="en-US" baseline="0" dirty="0" err="1" smtClean="0"/>
              <a:t>uit</a:t>
            </a:r>
            <a:r>
              <a:rPr lang="en-US" baseline="0" dirty="0" smtClean="0"/>
              <a:t> –</a:t>
            </a:r>
          </a:p>
          <a:p>
            <a:pPr marL="171450" indent="-171450">
              <a:buFontTx/>
              <a:buChar char="-"/>
            </a:pPr>
            <a:r>
              <a:rPr lang="en-US" baseline="0" dirty="0" err="1" smtClean="0"/>
              <a:t>Blauwe</a:t>
            </a:r>
            <a:r>
              <a:rPr lang="en-US" baseline="0" dirty="0" smtClean="0"/>
              <a:t> golf 2.0</a:t>
            </a:r>
          </a:p>
          <a:p>
            <a:pPr marL="171450" indent="-171450">
              <a:buFontTx/>
              <a:buChar char="-"/>
            </a:pPr>
            <a:r>
              <a:rPr lang="en-US" baseline="0" dirty="0" err="1" smtClean="0"/>
              <a:t>Samen</a:t>
            </a:r>
            <a:r>
              <a:rPr lang="en-US" baseline="0" dirty="0" smtClean="0"/>
              <a:t> met hen </a:t>
            </a:r>
            <a:r>
              <a:rPr lang="en-US" baseline="0" dirty="0" err="1" smtClean="0"/>
              <a:t>realizeren</a:t>
            </a:r>
            <a:r>
              <a:rPr lang="en-US" baseline="0" dirty="0" smtClean="0"/>
              <a:t>  - </a:t>
            </a:r>
            <a:r>
              <a:rPr lang="en-US" baseline="0" dirty="0" err="1" smtClean="0"/>
              <a:t>willen</a:t>
            </a:r>
            <a:r>
              <a:rPr lang="en-US" baseline="0" dirty="0" smtClean="0"/>
              <a:t> we </a:t>
            </a:r>
            <a:r>
              <a:rPr lang="en-US" baseline="0" dirty="0" err="1" smtClean="0"/>
              <a:t>er</a:t>
            </a:r>
            <a:r>
              <a:rPr lang="en-US" baseline="0" dirty="0" smtClean="0"/>
              <a:t> op </a:t>
            </a:r>
            <a:r>
              <a:rPr lang="en-US" baseline="0" dirty="0" err="1" smtClean="0"/>
              <a:t>reageren</a:t>
            </a:r>
            <a:endParaRPr lang="en-US" baseline="0" dirty="0" smtClean="0"/>
          </a:p>
          <a:p>
            <a:pPr marL="171450" indent="-171450">
              <a:buFontTx/>
              <a:buChar char="-"/>
            </a:pPr>
            <a:endParaRPr lang="en-US" baseline="0" dirty="0" smtClean="0"/>
          </a:p>
          <a:p>
            <a:pPr marL="0" indent="0">
              <a:buFontTx/>
              <a:buNone/>
            </a:pPr>
            <a:r>
              <a:rPr lang="en-US" baseline="0" dirty="0" smtClean="0"/>
              <a:t>Mag het </a:t>
            </a:r>
            <a:r>
              <a:rPr lang="en-US" baseline="0" dirty="0" err="1" smtClean="0"/>
              <a:t>niet</a:t>
            </a:r>
            <a:r>
              <a:rPr lang="en-US" baseline="0" dirty="0" smtClean="0"/>
              <a:t> </a:t>
            </a:r>
            <a:r>
              <a:rPr lang="en-US" baseline="0" dirty="0" err="1" smtClean="0"/>
              <a:t>delen</a:t>
            </a:r>
            <a:r>
              <a:rPr lang="en-US" baseline="0" dirty="0" smtClean="0"/>
              <a:t> (</a:t>
            </a:r>
            <a:r>
              <a:rPr lang="en-US" baseline="0" dirty="0" err="1" smtClean="0"/>
              <a:t>opdrachtgever</a:t>
            </a:r>
            <a:r>
              <a:rPr lang="en-US" baseline="0" dirty="0" smtClean="0"/>
              <a:t>):</a:t>
            </a:r>
          </a:p>
          <a:p>
            <a:pPr marL="0" indent="0">
              <a:buFontTx/>
              <a:buNone/>
            </a:pPr>
            <a:r>
              <a:rPr lang="en-US" baseline="0" dirty="0" smtClean="0"/>
              <a:t>- </a:t>
            </a:r>
          </a:p>
          <a:p>
            <a:pPr marL="0" indent="0">
              <a:buFontTx/>
              <a:buNone/>
            </a:pPr>
            <a:endParaRPr lang="en-US" baseline="0" dirty="0" smtClean="0"/>
          </a:p>
          <a:p>
            <a:pPr marL="0" indent="0">
              <a:buFontTx/>
              <a:buNone/>
            </a:pPr>
            <a:r>
              <a:rPr lang="en-US" baseline="0" dirty="0" smtClean="0"/>
              <a:t>= IP: </a:t>
            </a:r>
            <a:r>
              <a:rPr lang="en-US" baseline="0" dirty="0" err="1" smtClean="0"/>
              <a:t>Rijkswaterstaat</a:t>
            </a:r>
            <a:r>
              <a:rPr lang="en-US" baseline="0" dirty="0" smtClean="0"/>
              <a:t>, </a:t>
            </a:r>
            <a:r>
              <a:rPr lang="en-US" baseline="0" dirty="0" err="1" smtClean="0"/>
              <a:t>willen</a:t>
            </a:r>
            <a:r>
              <a:rPr lang="en-US" baseline="0" dirty="0" smtClean="0"/>
              <a:t> </a:t>
            </a:r>
            <a:r>
              <a:rPr lang="en-US" baseline="0" dirty="0" err="1" smtClean="0"/>
              <a:t>dit</a:t>
            </a:r>
            <a:r>
              <a:rPr lang="en-US" baseline="0" dirty="0" smtClean="0"/>
              <a:t> </a:t>
            </a:r>
            <a:r>
              <a:rPr lang="en-US" baseline="0" dirty="0" err="1" smtClean="0"/>
              <a:t>maken</a:t>
            </a:r>
            <a:r>
              <a:rPr lang="en-US" baseline="0" dirty="0" smtClean="0"/>
              <a:t>, launching, </a:t>
            </a:r>
            <a:r>
              <a:rPr lang="en-US" baseline="0" dirty="0" err="1" smtClean="0"/>
              <a:t>mede</a:t>
            </a:r>
            <a:r>
              <a:rPr lang="en-US" baseline="0" dirty="0" smtClean="0"/>
              <a:t>- </a:t>
            </a:r>
            <a:r>
              <a:rPr lang="en-US" baseline="0" dirty="0" err="1" smtClean="0"/>
              <a:t>financieren</a:t>
            </a:r>
            <a:endParaRPr lang="en-US" baseline="0" dirty="0" smtClean="0"/>
          </a:p>
          <a:p>
            <a:pPr marL="0" indent="0">
              <a:buFontTx/>
              <a:buNone/>
            </a:pPr>
            <a:endParaRPr lang="en-US" baseline="0" dirty="0" smtClean="0"/>
          </a:p>
          <a:p>
            <a:pPr marL="0" indent="0">
              <a:buFontTx/>
              <a:buNone/>
            </a:pPr>
            <a:r>
              <a:rPr lang="en-US" baseline="0" dirty="0" err="1" smtClean="0"/>
              <a:t>Europse</a:t>
            </a:r>
            <a:r>
              <a:rPr lang="en-US" baseline="0" dirty="0" smtClean="0"/>
              <a:t> </a:t>
            </a:r>
            <a:r>
              <a:rPr lang="en-US" baseline="0" dirty="0" err="1" smtClean="0"/>
              <a:t>aanbesteding</a:t>
            </a:r>
            <a:r>
              <a:rPr lang="en-US" baseline="0" dirty="0" smtClean="0"/>
              <a:t>, </a:t>
            </a:r>
            <a:r>
              <a:rPr lang="en-US" baseline="0" dirty="0" err="1" smtClean="0"/>
              <a:t>innovaties</a:t>
            </a:r>
            <a:r>
              <a:rPr lang="en-US" baseline="0" dirty="0" smtClean="0"/>
              <a:t> </a:t>
            </a:r>
            <a:r>
              <a:rPr lang="en-US" baseline="0" dirty="0" err="1" smtClean="0"/>
              <a:t>stimuleren</a:t>
            </a:r>
            <a:r>
              <a:rPr lang="en-US" baseline="0" dirty="0" smtClean="0"/>
              <a:t>, </a:t>
            </a:r>
            <a:r>
              <a:rPr lang="en-US" baseline="0" dirty="0" err="1" smtClean="0"/>
              <a:t>programma</a:t>
            </a:r>
            <a:r>
              <a:rPr lang="en-US" baseline="0" dirty="0" smtClean="0"/>
              <a:t> </a:t>
            </a:r>
            <a:r>
              <a:rPr lang="en-US" baseline="0" dirty="0" err="1" smtClean="0"/>
              <a:t>waar</a:t>
            </a:r>
            <a:r>
              <a:rPr lang="en-US" baseline="0" dirty="0" smtClean="0"/>
              <a:t> het in past</a:t>
            </a:r>
            <a:br>
              <a:rPr lang="en-US" baseline="0" dirty="0" smtClean="0"/>
            </a:br>
            <a:r>
              <a:rPr lang="en-US" baseline="0" dirty="0" err="1" smtClean="0"/>
              <a:t>Rijkswaterstaat</a:t>
            </a:r>
            <a:r>
              <a:rPr lang="en-US" baseline="0" dirty="0" smtClean="0"/>
              <a:t>: </a:t>
            </a:r>
            <a:r>
              <a:rPr lang="en-US" baseline="0" dirty="0" err="1" smtClean="0"/>
              <a:t>Brug</a:t>
            </a:r>
            <a:r>
              <a:rPr lang="en-US" baseline="0" dirty="0" smtClean="0"/>
              <a:t> </a:t>
            </a:r>
            <a:r>
              <a:rPr lang="en-US" baseline="0" dirty="0" err="1" smtClean="0"/>
              <a:t>snappen</a:t>
            </a:r>
            <a:r>
              <a:rPr lang="en-US" baseline="0" dirty="0" smtClean="0"/>
              <a:t> </a:t>
            </a:r>
            <a:r>
              <a:rPr lang="en-US" baseline="0" dirty="0" err="1" smtClean="0"/>
              <a:t>wij</a:t>
            </a:r>
            <a:r>
              <a:rPr lang="en-US" baseline="0" dirty="0" smtClean="0"/>
              <a:t>- maar </a:t>
            </a:r>
            <a:r>
              <a:rPr lang="en-US" baseline="0" dirty="0" err="1" smtClean="0"/>
              <a:t>schip</a:t>
            </a:r>
            <a:endParaRPr lang="en-US" baseline="0" dirty="0" smtClean="0"/>
          </a:p>
          <a:p>
            <a:pPr marL="0" indent="0">
              <a:buFontTx/>
              <a:buNone/>
            </a:pPr>
            <a:endParaRPr lang="en-US" baseline="0" dirty="0" smtClean="0"/>
          </a:p>
          <a:p>
            <a:pPr marL="0" indent="0">
              <a:buFontTx/>
              <a:buNone/>
            </a:pPr>
            <a:r>
              <a:rPr lang="en-US" baseline="0" dirty="0" smtClean="0"/>
              <a:t>Terminal – haven Rotterdam (90% </a:t>
            </a:r>
            <a:r>
              <a:rPr lang="en-US" baseline="0" dirty="0" err="1" smtClean="0"/>
              <a:t>autonoom</a:t>
            </a:r>
            <a:r>
              <a:rPr lang="en-US" baseline="0" dirty="0" smtClean="0"/>
              <a:t> – 10% </a:t>
            </a:r>
            <a:r>
              <a:rPr lang="en-US" baseline="0" dirty="0" err="1" smtClean="0"/>
              <a:t>zelf</a:t>
            </a:r>
            <a:r>
              <a:rPr lang="en-US" baseline="0" dirty="0" smtClean="0"/>
              <a:t>) -&gt; </a:t>
            </a:r>
            <a:r>
              <a:rPr lang="en-US" baseline="0" dirty="0" err="1" smtClean="0"/>
              <a:t>Gaat</a:t>
            </a:r>
            <a:r>
              <a:rPr lang="en-US" baseline="0" dirty="0" smtClean="0"/>
              <a:t> </a:t>
            </a:r>
            <a:r>
              <a:rPr lang="en-US" baseline="0" dirty="0" err="1" smtClean="0"/>
              <a:t>gebeuren</a:t>
            </a: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20B9C825-F38E-45BB-92C1-043DE61C9183}" type="slidenum">
              <a:rPr lang="en-US" smtClean="0"/>
              <a:pPr/>
              <a:t>11</a:t>
            </a:fld>
            <a:endParaRPr lang="en-US" dirty="0"/>
          </a:p>
        </p:txBody>
      </p:sp>
    </p:spTree>
    <p:extLst>
      <p:ext uri="{BB962C8B-B14F-4D97-AF65-F5344CB8AC3E}">
        <p14:creationId xmlns:p14="http://schemas.microsoft.com/office/powerpoint/2010/main" val="2315890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 </a:t>
            </a:r>
            <a:r>
              <a:rPr lang="en-US" dirty="0" err="1" smtClean="0"/>
              <a:t>vinden</a:t>
            </a:r>
            <a:r>
              <a:rPr lang="en-US" dirty="0" smtClean="0"/>
              <a:t> </a:t>
            </a:r>
            <a:r>
              <a:rPr lang="en-US" dirty="0" err="1" smtClean="0"/>
              <a:t>jullie</a:t>
            </a:r>
            <a:r>
              <a:rPr lang="en-US" dirty="0" smtClean="0"/>
              <a:t> </a:t>
            </a:r>
            <a:r>
              <a:rPr lang="en-US" dirty="0" err="1" smtClean="0"/>
              <a:t>er</a:t>
            </a:r>
            <a:r>
              <a:rPr lang="en-US" dirty="0" smtClean="0"/>
              <a:t> van? (</a:t>
            </a:r>
            <a:r>
              <a:rPr lang="en-US" dirty="0" err="1" smtClean="0"/>
              <a:t>zoeken</a:t>
            </a:r>
            <a:r>
              <a:rPr lang="en-US" dirty="0" smtClean="0"/>
              <a:t> </a:t>
            </a:r>
            <a:r>
              <a:rPr lang="en-US" dirty="0" err="1" smtClean="0"/>
              <a:t>validatie</a:t>
            </a:r>
            <a:r>
              <a:rPr lang="en-US" dirty="0" smtClean="0"/>
              <a:t>) - Wat </a:t>
            </a:r>
            <a:r>
              <a:rPr lang="en-US" dirty="0" err="1" smtClean="0"/>
              <a:t>vindt</a:t>
            </a:r>
            <a:r>
              <a:rPr lang="en-US" dirty="0" smtClean="0"/>
              <a:t> de </a:t>
            </a:r>
            <a:r>
              <a:rPr lang="en-US" dirty="0" err="1" smtClean="0"/>
              <a:t>zaal</a:t>
            </a:r>
            <a:endParaRPr lang="en-US" dirty="0" smtClean="0"/>
          </a:p>
          <a:p>
            <a:r>
              <a:rPr lang="en-US" dirty="0" err="1" smtClean="0"/>
              <a:t>Vanuit</a:t>
            </a:r>
            <a:r>
              <a:rPr lang="en-US" dirty="0" smtClean="0"/>
              <a:t> </a:t>
            </a:r>
            <a:r>
              <a:rPr lang="en-US" dirty="0" err="1" smtClean="0"/>
              <a:t>technologie</a:t>
            </a:r>
            <a:r>
              <a:rPr lang="en-US" dirty="0" smtClean="0"/>
              <a:t> </a:t>
            </a:r>
            <a:r>
              <a:rPr lang="en-US" dirty="0" err="1" smtClean="0"/>
              <a:t>perspectief</a:t>
            </a:r>
            <a:r>
              <a:rPr lang="en-US" dirty="0" smtClean="0"/>
              <a:t> – in </a:t>
            </a:r>
            <a:r>
              <a:rPr lang="en-US" dirty="0" err="1" smtClean="0"/>
              <a:t>samenwerking</a:t>
            </a:r>
            <a:r>
              <a:rPr lang="en-US" dirty="0" smtClean="0"/>
              <a:t> met Damen </a:t>
            </a:r>
            <a:r>
              <a:rPr lang="en-US" dirty="0" err="1" smtClean="0"/>
              <a:t>opgezet</a:t>
            </a:r>
            <a:r>
              <a:rPr lang="en-US" dirty="0" smtClean="0"/>
              <a:t>/</a:t>
            </a:r>
            <a:r>
              <a:rPr lang="en-US" dirty="0" err="1" smtClean="0"/>
              <a:t>verzonnen</a:t>
            </a:r>
            <a:r>
              <a:rPr lang="en-US" dirty="0" smtClean="0"/>
              <a:t>? </a:t>
            </a:r>
            <a:r>
              <a:rPr lang="en-US" dirty="0" err="1" smtClean="0"/>
              <a:t>Zoeken</a:t>
            </a:r>
            <a:r>
              <a:rPr lang="en-US" dirty="0" smtClean="0"/>
              <a:t> </a:t>
            </a:r>
            <a:r>
              <a:rPr lang="en-US" dirty="0" err="1" smtClean="0"/>
              <a:t>Validatie</a:t>
            </a:r>
            <a:r>
              <a:rPr lang="en-US" dirty="0" smtClean="0"/>
              <a:t>- </a:t>
            </a:r>
            <a:r>
              <a:rPr lang="en-US" dirty="0" err="1" smtClean="0"/>
              <a:t>dit</a:t>
            </a:r>
            <a:r>
              <a:rPr lang="en-US" dirty="0" smtClean="0"/>
              <a:t> is </a:t>
            </a:r>
            <a:r>
              <a:rPr lang="en-US" dirty="0" err="1" smtClean="0"/>
              <a:t>waarom</a:t>
            </a:r>
            <a:r>
              <a:rPr lang="en-US" dirty="0" smtClean="0"/>
              <a:t> we </a:t>
            </a:r>
            <a:r>
              <a:rPr lang="en-US" dirty="0" err="1" smtClean="0"/>
              <a:t>hier</a:t>
            </a:r>
            <a:r>
              <a:rPr lang="en-US" dirty="0" smtClean="0"/>
              <a:t> </a:t>
            </a:r>
            <a:r>
              <a:rPr lang="en-US" dirty="0" err="1" smtClean="0"/>
              <a:t>staan</a:t>
            </a:r>
            <a:r>
              <a:rPr lang="en-US" dirty="0" smtClean="0"/>
              <a:t>?</a:t>
            </a:r>
          </a:p>
          <a:p>
            <a:r>
              <a:rPr lang="en-US" dirty="0" smtClean="0"/>
              <a:t>Is </a:t>
            </a:r>
            <a:r>
              <a:rPr lang="en-US" dirty="0" err="1" smtClean="0"/>
              <a:t>dit</a:t>
            </a:r>
            <a:r>
              <a:rPr lang="en-US" dirty="0" smtClean="0"/>
              <a:t> </a:t>
            </a:r>
            <a:r>
              <a:rPr lang="en-US" dirty="0" err="1" smtClean="0"/>
              <a:t>haalbaar</a:t>
            </a:r>
            <a:r>
              <a:rPr lang="en-US" dirty="0" smtClean="0"/>
              <a:t>? </a:t>
            </a:r>
            <a:r>
              <a:rPr lang="en-US" dirty="0" err="1" smtClean="0"/>
              <a:t>Wie</a:t>
            </a:r>
            <a:r>
              <a:rPr lang="en-US" dirty="0" smtClean="0"/>
              <a:t> </a:t>
            </a:r>
            <a:r>
              <a:rPr lang="en-US" dirty="0" err="1" smtClean="0"/>
              <a:t>doet</a:t>
            </a:r>
            <a:r>
              <a:rPr lang="en-US" dirty="0" smtClean="0"/>
              <a:t> </a:t>
            </a:r>
            <a:r>
              <a:rPr lang="en-US" dirty="0" err="1" smtClean="0"/>
              <a:t>er</a:t>
            </a:r>
            <a:r>
              <a:rPr lang="en-US" dirty="0" smtClean="0"/>
              <a:t> </a:t>
            </a:r>
            <a:r>
              <a:rPr lang="en-US" dirty="0" err="1" smtClean="0"/>
              <a:t>mee</a:t>
            </a:r>
            <a:r>
              <a:rPr lang="en-US" dirty="0" smtClean="0"/>
              <a:t> om </a:t>
            </a:r>
            <a:r>
              <a:rPr lang="en-US" dirty="0" err="1" smtClean="0"/>
              <a:t>dit</a:t>
            </a:r>
            <a:r>
              <a:rPr lang="en-US" dirty="0" smtClean="0"/>
              <a:t> </a:t>
            </a:r>
            <a:r>
              <a:rPr lang="en-US" dirty="0" err="1" smtClean="0"/>
              <a:t>te</a:t>
            </a:r>
            <a:r>
              <a:rPr lang="en-US" dirty="0" smtClean="0"/>
              <a:t> </a:t>
            </a:r>
            <a:r>
              <a:rPr lang="en-US" dirty="0" err="1" smtClean="0"/>
              <a:t>realizeren</a:t>
            </a:r>
            <a:r>
              <a:rPr lang="en-US" dirty="0" smtClean="0"/>
              <a:t>? (Zo ja, </a:t>
            </a:r>
            <a:r>
              <a:rPr lang="en-US" dirty="0" err="1" smtClean="0"/>
              <a:t>brug</a:t>
            </a:r>
            <a:r>
              <a:rPr lang="en-US" dirty="0" smtClean="0"/>
              <a:t>, operator, </a:t>
            </a:r>
            <a:r>
              <a:rPr lang="en-US" dirty="0" err="1" smtClean="0"/>
              <a:t>rederijen</a:t>
            </a:r>
            <a:r>
              <a:rPr lang="en-US" dirty="0" smtClean="0"/>
              <a:t> en </a:t>
            </a:r>
            <a:r>
              <a:rPr lang="en-US" dirty="0" err="1" smtClean="0"/>
              <a:t>mensen</a:t>
            </a:r>
            <a:r>
              <a:rPr lang="en-US" dirty="0" smtClean="0"/>
              <a:t> met </a:t>
            </a:r>
            <a:r>
              <a:rPr lang="en-US" dirty="0" err="1" smtClean="0"/>
              <a:t>verstand</a:t>
            </a:r>
            <a:r>
              <a:rPr lang="en-US" dirty="0" smtClean="0"/>
              <a:t>)</a:t>
            </a:r>
          </a:p>
          <a:p>
            <a:r>
              <a:rPr lang="en-US" dirty="0" err="1" smtClean="0"/>
              <a:t>Technologie</a:t>
            </a:r>
            <a:r>
              <a:rPr lang="en-US" dirty="0" smtClean="0"/>
              <a:t> </a:t>
            </a:r>
            <a:r>
              <a:rPr lang="en-US" dirty="0" err="1" smtClean="0"/>
              <a:t>lukt</a:t>
            </a:r>
            <a:r>
              <a:rPr lang="en-US" dirty="0" smtClean="0"/>
              <a:t>- </a:t>
            </a:r>
            <a:r>
              <a:rPr lang="en-US" dirty="0" err="1" smtClean="0"/>
              <a:t>werkt</a:t>
            </a:r>
            <a:r>
              <a:rPr lang="en-US" dirty="0" smtClean="0"/>
              <a:t> het </a:t>
            </a:r>
            <a:r>
              <a:rPr lang="en-US" dirty="0" err="1" smtClean="0"/>
              <a:t>ook</a:t>
            </a:r>
            <a:r>
              <a:rPr lang="en-US" dirty="0" smtClean="0"/>
              <a:t>?</a:t>
            </a:r>
          </a:p>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12</a:t>
            </a:fld>
            <a:endParaRPr lang="en-US" dirty="0"/>
          </a:p>
        </p:txBody>
      </p:sp>
    </p:spTree>
    <p:extLst>
      <p:ext uri="{BB962C8B-B14F-4D97-AF65-F5344CB8AC3E}">
        <p14:creationId xmlns:p14="http://schemas.microsoft.com/office/powerpoint/2010/main" val="2558869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indent="0">
              <a:buFontTx/>
              <a:buNone/>
            </a:pPr>
            <a:r>
              <a:rPr lang="en-US" dirty="0" smtClean="0"/>
              <a:t>Half</a:t>
            </a:r>
            <a:r>
              <a:rPr lang="en-US" baseline="0" dirty="0" smtClean="0"/>
              <a:t> 12 </a:t>
            </a:r>
            <a:r>
              <a:rPr lang="en-US" baseline="0" dirty="0" err="1" smtClean="0"/>
              <a:t>bellen</a:t>
            </a:r>
            <a:r>
              <a:rPr lang="en-US" baseline="0" dirty="0" smtClean="0"/>
              <a:t>?</a:t>
            </a:r>
            <a:endParaRPr lang="en-US" dirty="0" smtClean="0"/>
          </a:p>
          <a:p>
            <a:pPr marL="171450" indent="-171450">
              <a:buFontTx/>
              <a:buChar char="-"/>
            </a:pPr>
            <a:r>
              <a:rPr lang="en-US" dirty="0" err="1" smtClean="0"/>
              <a:t>NedCargo</a:t>
            </a:r>
            <a:r>
              <a:rPr lang="en-US" dirty="0" smtClean="0"/>
              <a:t>: (1) Contact Wim </a:t>
            </a:r>
            <a:r>
              <a:rPr lang="en-US" dirty="0" err="1" smtClean="0"/>
              <a:t>bellen</a:t>
            </a:r>
            <a:r>
              <a:rPr lang="en-US" dirty="0" smtClean="0"/>
              <a:t>? (2) Nog </a:t>
            </a:r>
            <a:r>
              <a:rPr lang="en-US" dirty="0" err="1" smtClean="0"/>
              <a:t>een</a:t>
            </a:r>
            <a:r>
              <a:rPr lang="en-US" dirty="0" smtClean="0"/>
              <a:t> </a:t>
            </a:r>
            <a:r>
              <a:rPr lang="en-US" dirty="0" err="1" smtClean="0"/>
              <a:t>keer</a:t>
            </a:r>
            <a:r>
              <a:rPr lang="en-US" dirty="0" smtClean="0"/>
              <a:t> Receptie </a:t>
            </a:r>
            <a:r>
              <a:rPr lang="en-US" dirty="0" err="1" smtClean="0"/>
              <a:t>bellen</a:t>
            </a:r>
            <a:r>
              <a:rPr lang="en-US"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Thuyssen</a:t>
            </a:r>
            <a:r>
              <a:rPr lang="en-US" baseline="0" dirty="0" smtClean="0"/>
              <a:t> </a:t>
            </a:r>
            <a:r>
              <a:rPr lang="en-US" baseline="0" dirty="0" err="1" smtClean="0"/>
              <a:t>Grup</a:t>
            </a:r>
            <a:r>
              <a:rPr lang="en-US" baseline="0" dirty="0" smtClean="0"/>
              <a:t>:  (</a:t>
            </a:r>
            <a:r>
              <a:rPr lang="nl-NL" sz="1200" b="0" i="0" kern="1200" dirty="0" smtClean="0">
                <a:solidFill>
                  <a:schemeClr val="tx1"/>
                </a:solidFill>
                <a:effectLst/>
                <a:latin typeface="Arial" pitchFamily="34" charset="0"/>
                <a:ea typeface="+mn-ea"/>
                <a:cs typeface="+mn-cs"/>
              </a:rPr>
              <a:t>http://www.thyssenkruppveerhaven.com/nl/):</a:t>
            </a:r>
            <a:r>
              <a:rPr lang="nl-NL" sz="1200" b="0" i="0" kern="1200" baseline="0" dirty="0" smtClean="0">
                <a:solidFill>
                  <a:schemeClr val="tx1"/>
                </a:solidFill>
                <a:effectLst/>
                <a:latin typeface="Arial" pitchFamily="34" charset="0"/>
                <a:ea typeface="+mn-ea"/>
                <a:cs typeface="+mn-cs"/>
              </a:rPr>
              <a:t> </a:t>
            </a:r>
            <a:r>
              <a:rPr lang="nl-NL" sz="1200" b="0" i="0" kern="1200" dirty="0" smtClean="0">
                <a:solidFill>
                  <a:schemeClr val="tx1"/>
                </a:solidFill>
                <a:effectLst/>
                <a:latin typeface="Arial" pitchFamily="34" charset="0"/>
                <a:ea typeface="+mn-ea"/>
                <a:cs typeface="+mn-cs"/>
              </a:rPr>
              <a:t>(3)</a:t>
            </a:r>
            <a:r>
              <a:rPr lang="nl-NL" sz="1200" b="0" i="0" kern="1200" baseline="0" dirty="0" smtClean="0">
                <a:solidFill>
                  <a:schemeClr val="tx1"/>
                </a:solidFill>
                <a:effectLst/>
                <a:latin typeface="Arial" pitchFamily="34" charset="0"/>
                <a:ea typeface="+mn-ea"/>
                <a:cs typeface="+mn-cs"/>
              </a:rPr>
              <a:t> </a:t>
            </a:r>
            <a:r>
              <a:rPr lang="nl-NL" sz="1200" b="0" i="0" kern="1200" dirty="0" smtClean="0">
                <a:solidFill>
                  <a:schemeClr val="tx1"/>
                </a:solidFill>
                <a:effectLst/>
                <a:latin typeface="Arial" pitchFamily="34" charset="0"/>
                <a:ea typeface="+mn-ea"/>
                <a:cs typeface="+mn-cs"/>
              </a:rPr>
              <a:t>Jos </a:t>
            </a:r>
            <a:r>
              <a:rPr lang="nl-NL" sz="1200" b="0" i="0" kern="1200" dirty="0" err="1" smtClean="0">
                <a:solidFill>
                  <a:schemeClr val="tx1"/>
                </a:solidFill>
                <a:effectLst/>
                <a:latin typeface="Arial" pitchFamily="34" charset="0"/>
                <a:ea typeface="+mn-ea"/>
                <a:cs typeface="+mn-cs"/>
              </a:rPr>
              <a:t>Davidse</a:t>
            </a:r>
            <a:r>
              <a:rPr lang="nl-NL" sz="1200" b="0" i="0" kern="1200" dirty="0" smtClean="0">
                <a:solidFill>
                  <a:schemeClr val="tx1"/>
                </a:solidFill>
                <a:effectLst/>
                <a:latin typeface="Arial" pitchFamily="34" charset="0"/>
                <a:ea typeface="+mn-ea"/>
                <a:cs typeface="+mn-cs"/>
              </a:rPr>
              <a:t>: Senior Manager </a:t>
            </a:r>
            <a:r>
              <a:rPr lang="nl-NL" sz="1200" b="0" i="0" kern="1200" dirty="0" err="1" smtClean="0">
                <a:solidFill>
                  <a:schemeClr val="tx1"/>
                </a:solidFill>
                <a:effectLst/>
                <a:latin typeface="Arial" pitchFamily="34" charset="0"/>
                <a:ea typeface="+mn-ea"/>
                <a:cs typeface="+mn-cs"/>
              </a:rPr>
              <a:t>Shipping</a:t>
            </a:r>
            <a:r>
              <a:rPr lang="nl-NL" sz="1200" b="0" i="0" kern="1200" dirty="0" smtClean="0">
                <a:solidFill>
                  <a:schemeClr val="tx1"/>
                </a:solidFill>
                <a:effectLst/>
                <a:latin typeface="Arial" pitchFamily="34" charset="0"/>
                <a:ea typeface="+mn-ea"/>
                <a:cs typeface="+mn-cs"/>
              </a:rPr>
              <a:t> </a:t>
            </a:r>
            <a:r>
              <a:rPr lang="nl-NL" sz="1200" b="0" i="0" kern="1200" dirty="0" err="1" smtClean="0">
                <a:solidFill>
                  <a:schemeClr val="tx1"/>
                </a:solidFill>
                <a:effectLst/>
                <a:latin typeface="Arial" pitchFamily="34" charset="0"/>
                <a:ea typeface="+mn-ea"/>
                <a:cs typeface="+mn-cs"/>
              </a:rPr>
              <a:t>Department</a:t>
            </a:r>
            <a:r>
              <a:rPr lang="nl-NL" sz="1200" b="0" i="0" kern="1200" dirty="0" smtClean="0">
                <a:solidFill>
                  <a:schemeClr val="tx1"/>
                </a:solidFill>
                <a:effectLst/>
                <a:latin typeface="Arial" pitchFamily="34" charset="0"/>
                <a:ea typeface="+mn-ea"/>
                <a:cs typeface="+mn-cs"/>
              </a:rPr>
              <a:t> </a:t>
            </a:r>
            <a:r>
              <a:rPr lang="nl-NL" sz="1200" b="0" i="0" kern="1200" dirty="0" err="1" smtClean="0">
                <a:solidFill>
                  <a:schemeClr val="tx1"/>
                </a:solidFill>
                <a:effectLst/>
                <a:latin typeface="Arial" pitchFamily="34" charset="0"/>
                <a:ea typeface="+mn-ea"/>
                <a:cs typeface="+mn-cs"/>
              </a:rPr>
              <a:t>Thyssenkrupp</a:t>
            </a:r>
            <a:r>
              <a:rPr lang="nl-NL" sz="1200" b="0" i="0" kern="1200" dirty="0" smtClean="0">
                <a:solidFill>
                  <a:schemeClr val="tx1"/>
                </a:solidFill>
                <a:effectLst/>
                <a:latin typeface="Arial" pitchFamily="34" charset="0"/>
                <a:ea typeface="+mn-ea"/>
                <a:cs typeface="+mn-cs"/>
              </a:rPr>
              <a:t> Veerhaven B.V. - https://www.rotterdamportconnector.com/nl/dienstverleners/profiel/p/0Dn8/jos-davidse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Vopac</a:t>
            </a:r>
            <a:r>
              <a:rPr lang="en-US" baseline="0" dirty="0" smtClean="0"/>
              <a:t> Marine: </a:t>
            </a:r>
            <a:r>
              <a:rPr lang="nl-NL" sz="1200" b="0" i="0" kern="1200" dirty="0" smtClean="0">
                <a:solidFill>
                  <a:schemeClr val="tx1"/>
                </a:solidFill>
                <a:effectLst/>
                <a:latin typeface="Arial" pitchFamily="34" charset="0"/>
                <a:ea typeface="+mn-ea"/>
                <a:cs typeface="+mn-cs"/>
              </a:rPr>
              <a:t>http://agencies.vopak.com/VopakAgencies.nsf/ShowWebPage?ReadForm&amp;menu=000226: </a:t>
            </a:r>
            <a:r>
              <a:rPr lang="nl-NL" dirty="0" smtClean="0"/>
              <a:t>Robert </a:t>
            </a:r>
            <a:r>
              <a:rPr lang="nl-NL" dirty="0" err="1" smtClean="0"/>
              <a:t>Grootendorst</a:t>
            </a:r>
            <a:r>
              <a:rPr lang="nl-NL" dirty="0" smtClean="0"/>
              <a:t> </a:t>
            </a:r>
            <a:r>
              <a:rPr lang="en-US" baseline="0" dirty="0" smtClean="0"/>
              <a:t>(4) </a:t>
            </a:r>
            <a:endParaRPr lang="en-US" dirty="0" smtClean="0"/>
          </a:p>
          <a:p>
            <a:r>
              <a:rPr lang="en-US" dirty="0" smtClean="0"/>
              <a:t>- Kramer group: (5) Container</a:t>
            </a:r>
            <a:r>
              <a:rPr lang="en-US" baseline="0" dirty="0" smtClean="0"/>
              <a:t> Terminal: https://www.kramergroup.nl/contacten/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sz="1200" b="0" i="0" kern="1200" dirty="0" smtClean="0">
                <a:solidFill>
                  <a:schemeClr val="tx1"/>
                </a:solidFill>
                <a:effectLst/>
                <a:latin typeface="Arial" pitchFamily="34" charset="0"/>
                <a:ea typeface="+mn-ea"/>
                <a:cs typeface="+mn-cs"/>
              </a:rPr>
              <a:t>Mercurius Schipping: (6)</a:t>
            </a:r>
            <a:r>
              <a:rPr lang="nl-NL" sz="1200" b="0" i="0" kern="1200" baseline="0" dirty="0" smtClean="0">
                <a:solidFill>
                  <a:schemeClr val="tx1"/>
                </a:solidFill>
                <a:effectLst/>
                <a:latin typeface="Arial" pitchFamily="34" charset="0"/>
                <a:ea typeface="+mn-ea"/>
                <a:cs typeface="+mn-cs"/>
              </a:rPr>
              <a:t> </a:t>
            </a:r>
            <a:r>
              <a:rPr lang="nl-NL" sz="1200" b="0" i="0" kern="1200" dirty="0" smtClean="0">
                <a:solidFill>
                  <a:schemeClr val="tx1"/>
                </a:solidFill>
                <a:effectLst/>
                <a:latin typeface="Arial" pitchFamily="34" charset="0"/>
                <a:ea typeface="+mn-ea"/>
                <a:cs typeface="+mn-cs"/>
              </a:rPr>
              <a:t>Robert Jan Zimmerman?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sz="1200" b="0" i="0" kern="1200" dirty="0" smtClean="0">
                <a:solidFill>
                  <a:schemeClr val="tx1"/>
                </a:solidFill>
                <a:effectLst/>
                <a:latin typeface="Arial" pitchFamily="34" charset="0"/>
                <a:ea typeface="+mn-ea"/>
                <a:cs typeface="+mn-cs"/>
              </a:rPr>
              <a:t>(7) Blauwe golf vent benaderen?</a:t>
            </a:r>
            <a:r>
              <a:rPr lang="nl-NL" sz="1200" b="0" i="0" kern="1200" baseline="0" dirty="0" smtClean="0">
                <a:solidFill>
                  <a:schemeClr val="tx1"/>
                </a:solidFill>
                <a:effectLst/>
                <a:latin typeface="Arial" pitchFamily="34" charset="0"/>
                <a:ea typeface="+mn-ea"/>
                <a:cs typeface="+mn-cs"/>
              </a:rPr>
              <a:t> </a:t>
            </a:r>
            <a:endParaRPr lang="nl-NL" sz="1200" b="0" i="0" kern="1200" dirty="0" smtClean="0">
              <a:solidFill>
                <a:schemeClr val="tx1"/>
              </a:solidFill>
              <a:effectLst/>
              <a:latin typeface="Arial"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b="0" i="0" kern="1200" dirty="0" smtClean="0">
              <a:solidFill>
                <a:schemeClr val="tx1"/>
              </a:solidFill>
              <a:effectLst/>
              <a:latin typeface="Arial"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b="0" i="0" kern="1200" dirty="0" smtClean="0">
                <a:solidFill>
                  <a:schemeClr val="tx1"/>
                </a:solidFill>
                <a:effectLst/>
                <a:latin typeface="Arial" pitchFamily="34" charset="0"/>
                <a:ea typeface="+mn-ea"/>
                <a:cs typeface="+mn-cs"/>
              </a:rPr>
              <a:t>Wat het verhaal?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13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Verkeerscentrales</a:t>
            </a:r>
            <a:r>
              <a:rPr lang="en-US" dirty="0" smtClean="0"/>
              <a:t> - </a:t>
            </a:r>
          </a:p>
          <a:p>
            <a:r>
              <a:rPr lang="en-US" dirty="0" err="1" smtClean="0"/>
              <a:t>Omdat</a:t>
            </a:r>
            <a:r>
              <a:rPr lang="en-US" dirty="0" smtClean="0"/>
              <a:t> </a:t>
            </a:r>
            <a:r>
              <a:rPr lang="en-US" dirty="0" err="1" smtClean="0"/>
              <a:t>wij</a:t>
            </a:r>
            <a:r>
              <a:rPr lang="en-US" dirty="0" smtClean="0"/>
              <a:t> </a:t>
            </a:r>
            <a:r>
              <a:rPr lang="en-US" dirty="0" err="1" smtClean="0"/>
              <a:t>vreemde</a:t>
            </a:r>
            <a:r>
              <a:rPr lang="en-US" dirty="0" smtClean="0"/>
              <a:t> </a:t>
            </a:r>
            <a:r>
              <a:rPr lang="en-US" dirty="0" err="1" smtClean="0"/>
              <a:t>eend</a:t>
            </a:r>
            <a:r>
              <a:rPr lang="en-US" dirty="0" smtClean="0"/>
              <a:t> in de </a:t>
            </a:r>
            <a:r>
              <a:rPr lang="en-US" dirty="0" err="1" smtClean="0"/>
              <a:t>bijt</a:t>
            </a:r>
            <a:r>
              <a:rPr lang="en-US" dirty="0" smtClean="0"/>
              <a:t> </a:t>
            </a:r>
            <a:r>
              <a:rPr lang="en-US" dirty="0" err="1" smtClean="0"/>
              <a:t>zijn</a:t>
            </a:r>
            <a:r>
              <a:rPr lang="en-US" baseline="0" dirty="0" smtClean="0"/>
              <a:t> – </a:t>
            </a:r>
            <a:r>
              <a:rPr lang="en-US" baseline="0" dirty="0" err="1" smtClean="0"/>
              <a:t>toch</a:t>
            </a:r>
            <a:r>
              <a:rPr lang="en-US" baseline="0" dirty="0" smtClean="0"/>
              <a:t> </a:t>
            </a:r>
            <a:r>
              <a:rPr lang="en-US" baseline="0" dirty="0" err="1" smtClean="0"/>
              <a:t>goed</a:t>
            </a:r>
            <a:r>
              <a:rPr lang="en-US" baseline="0" dirty="0" smtClean="0"/>
              <a:t> om even </a:t>
            </a:r>
            <a:r>
              <a:rPr lang="en-US" baseline="0" dirty="0" err="1" smtClean="0"/>
              <a:t>voor</a:t>
            </a:r>
            <a:r>
              <a:rPr lang="en-US" baseline="0" dirty="0" smtClean="0"/>
              <a:t> </a:t>
            </a:r>
            <a:r>
              <a:rPr lang="en-US" baseline="0" dirty="0" err="1" smtClean="0"/>
              <a:t>te</a:t>
            </a:r>
            <a:r>
              <a:rPr lang="en-US" baseline="0" dirty="0" smtClean="0"/>
              <a:t> </a:t>
            </a:r>
            <a:r>
              <a:rPr lang="en-US" baseline="0" dirty="0" err="1" smtClean="0"/>
              <a:t>stellen</a:t>
            </a:r>
            <a:r>
              <a:rPr lang="en-US" baseline="0" dirty="0" smtClean="0"/>
              <a:t> -&gt; CGI System Integrator – 800 </a:t>
            </a:r>
            <a:r>
              <a:rPr lang="en-US" baseline="0" dirty="0" err="1" smtClean="0"/>
              <a:t>mensen</a:t>
            </a:r>
            <a:r>
              <a:rPr lang="en-US" baseline="0" dirty="0" smtClean="0"/>
              <a:t> </a:t>
            </a:r>
            <a:r>
              <a:rPr lang="en-US" baseline="0" dirty="0" err="1" smtClean="0"/>
              <a:t>logistiek</a:t>
            </a:r>
            <a:r>
              <a:rPr lang="en-US" baseline="0" dirty="0" smtClean="0"/>
              <a:t> – 100 </a:t>
            </a:r>
            <a:r>
              <a:rPr lang="en-US" baseline="0" dirty="0" err="1" smtClean="0"/>
              <a:t>Maritieme</a:t>
            </a:r>
            <a:r>
              <a:rPr lang="en-US" baseline="0" dirty="0" smtClean="0"/>
              <a:t> – </a:t>
            </a:r>
            <a:r>
              <a:rPr lang="en-US" baseline="0" dirty="0" err="1" smtClean="0"/>
              <a:t>actief</a:t>
            </a:r>
            <a:r>
              <a:rPr lang="en-US" baseline="0" dirty="0" smtClean="0"/>
              <a:t> </a:t>
            </a:r>
            <a:r>
              <a:rPr lang="en-US" baseline="0" dirty="0" err="1" smtClean="0"/>
              <a:t>betrokken</a:t>
            </a:r>
            <a:r>
              <a:rPr lang="en-US" baseline="0" dirty="0" smtClean="0"/>
              <a:t> </a:t>
            </a:r>
            <a:r>
              <a:rPr lang="en-US" baseline="0" dirty="0" err="1" smtClean="0"/>
              <a:t>bij</a:t>
            </a:r>
            <a:r>
              <a:rPr lang="en-US" baseline="0" dirty="0" smtClean="0"/>
              <a:t> </a:t>
            </a:r>
            <a:r>
              <a:rPr lang="en-US" baseline="0" dirty="0" err="1" smtClean="0"/>
              <a:t>meerdere</a:t>
            </a:r>
            <a:r>
              <a:rPr lang="en-US" baseline="0" dirty="0" smtClean="0"/>
              <a:t> </a:t>
            </a:r>
            <a:r>
              <a:rPr lang="en-US" baseline="0" dirty="0" err="1" smtClean="0"/>
              <a:t>projecten</a:t>
            </a:r>
            <a:r>
              <a:rPr lang="en-US" baseline="0" dirty="0" smtClean="0"/>
              <a:t> (</a:t>
            </a:r>
            <a:r>
              <a:rPr lang="en-US" baseline="0" dirty="0" err="1" smtClean="0"/>
              <a:t>Bruchwachtersgame</a:t>
            </a:r>
            <a:r>
              <a:rPr lang="en-US" baseline="0" dirty="0" smtClean="0"/>
              <a:t>, </a:t>
            </a:r>
            <a:r>
              <a:rPr lang="en-US" baseline="0" dirty="0" err="1" smtClean="0"/>
              <a:t>Burggen</a:t>
            </a:r>
            <a:r>
              <a:rPr lang="en-US" baseline="0" dirty="0" smtClean="0"/>
              <a:t> </a:t>
            </a:r>
            <a:r>
              <a:rPr lang="en-US" baseline="0" dirty="0" err="1" smtClean="0"/>
              <a:t>openen</a:t>
            </a:r>
            <a:r>
              <a:rPr lang="en-US" baseline="0" dirty="0" smtClean="0"/>
              <a:t> op </a:t>
            </a:r>
            <a:r>
              <a:rPr lang="en-US" baseline="0" dirty="0" err="1" smtClean="0"/>
              <a:t>afstand</a:t>
            </a:r>
            <a:r>
              <a:rPr lang="en-US" baseline="0" dirty="0" smtClean="0"/>
              <a:t>, </a:t>
            </a:r>
            <a:r>
              <a:rPr lang="en-US" baseline="0" dirty="0" err="1" smtClean="0"/>
              <a:t>Trcuk</a:t>
            </a:r>
            <a:r>
              <a:rPr lang="en-US" baseline="0" dirty="0" smtClean="0"/>
              <a:t> </a:t>
            </a:r>
            <a:r>
              <a:rPr lang="en-US" baseline="0" dirty="0" err="1" smtClean="0"/>
              <a:t>Platooting</a:t>
            </a:r>
            <a:r>
              <a:rPr lang="en-US" baseline="0" dirty="0" smtClean="0"/>
              <a:t>, </a:t>
            </a:r>
            <a:r>
              <a:rPr lang="en-US" baseline="0" dirty="0" err="1" smtClean="0"/>
              <a:t>Beter</a:t>
            </a:r>
            <a:r>
              <a:rPr lang="en-US" baseline="0" dirty="0" smtClean="0"/>
              <a:t> </a:t>
            </a:r>
            <a:r>
              <a:rPr lang="en-US" baseline="0" dirty="0" err="1" smtClean="0"/>
              <a:t>Benutten</a:t>
            </a:r>
            <a:r>
              <a:rPr lang="en-US" baseline="0" dirty="0" smtClean="0"/>
              <a:t>)</a:t>
            </a:r>
            <a:endParaRPr lang="en-US" dirty="0" smtClean="0"/>
          </a:p>
          <a:p>
            <a:endParaRPr lang="en-US" dirty="0" smtClean="0"/>
          </a:p>
          <a:p>
            <a:r>
              <a:rPr lang="en-US" dirty="0" err="1" smtClean="0"/>
              <a:t>Nou</a:t>
            </a:r>
            <a:r>
              <a:rPr lang="en-US" baseline="0" dirty="0" smtClean="0"/>
              <a:t> ken </a:t>
            </a:r>
            <a:r>
              <a:rPr lang="en-US" baseline="0" dirty="0" err="1" smtClean="0"/>
              <a:t>jij</a:t>
            </a:r>
            <a:r>
              <a:rPr lang="en-US" baseline="0" dirty="0" smtClean="0"/>
              <a:t> </a:t>
            </a:r>
            <a:r>
              <a:rPr lang="en-US" baseline="0" dirty="0" err="1" smtClean="0"/>
              <a:t>ons</a:t>
            </a:r>
            <a:r>
              <a:rPr lang="en-US" baseline="0" dirty="0" smtClean="0"/>
              <a:t> </a:t>
            </a:r>
            <a:r>
              <a:rPr lang="en-US" baseline="0" dirty="0" err="1" smtClean="0"/>
              <a:t>bedrijf</a:t>
            </a:r>
            <a:r>
              <a:rPr lang="en-US" baseline="0" dirty="0" smtClean="0"/>
              <a:t> al </a:t>
            </a:r>
            <a:r>
              <a:rPr lang="en-US" baseline="0" dirty="0" err="1" smtClean="0"/>
              <a:t>goed</a:t>
            </a:r>
            <a:r>
              <a:rPr lang="en-US" baseline="0" dirty="0" smtClean="0"/>
              <a:t>. Maar </a:t>
            </a:r>
            <a:r>
              <a:rPr lang="en-US" baseline="0" dirty="0" err="1" smtClean="0"/>
              <a:t>wellicht</a:t>
            </a:r>
            <a:r>
              <a:rPr lang="en-US" baseline="0" dirty="0" smtClean="0"/>
              <a:t> </a:t>
            </a:r>
            <a:r>
              <a:rPr lang="en-US" baseline="0" dirty="0" err="1" smtClean="0"/>
              <a:t>toch</a:t>
            </a:r>
            <a:r>
              <a:rPr lang="en-US" baseline="0" dirty="0" smtClean="0"/>
              <a:t> nog </a:t>
            </a:r>
            <a:r>
              <a:rPr lang="en-US" baseline="0" dirty="0" err="1" smtClean="0"/>
              <a:t>aardig</a:t>
            </a:r>
            <a:r>
              <a:rPr lang="en-US" baseline="0" dirty="0" smtClean="0"/>
              <a:t> in 10 </a:t>
            </a:r>
            <a:r>
              <a:rPr lang="en-US" baseline="0" dirty="0" err="1" smtClean="0"/>
              <a:t>seconden</a:t>
            </a:r>
            <a:r>
              <a:rPr lang="en-US" baseline="0" dirty="0" smtClean="0"/>
              <a:t> </a:t>
            </a:r>
            <a:r>
              <a:rPr lang="en-US" baseline="0" dirty="0" err="1" smtClean="0"/>
              <a:t>te</a:t>
            </a:r>
            <a:r>
              <a:rPr lang="en-US" baseline="0" dirty="0" smtClean="0"/>
              <a:t> </a:t>
            </a:r>
            <a:r>
              <a:rPr lang="en-US" baseline="0" dirty="0" err="1" smtClean="0"/>
              <a:t>laten</a:t>
            </a:r>
            <a:r>
              <a:rPr lang="en-US" baseline="0" dirty="0" smtClean="0"/>
              <a:t> </a:t>
            </a:r>
            <a:r>
              <a:rPr lang="en-US" baseline="0" dirty="0" err="1" smtClean="0"/>
              <a:t>zien</a:t>
            </a:r>
            <a:r>
              <a:rPr lang="en-US" baseline="0" dirty="0" smtClean="0"/>
              <a:t> </a:t>
            </a:r>
            <a:r>
              <a:rPr lang="en-US" baseline="0" dirty="0" err="1" smtClean="0"/>
              <a:t>waarom</a:t>
            </a:r>
            <a:r>
              <a:rPr lang="en-US" baseline="0" dirty="0" smtClean="0"/>
              <a:t> </a:t>
            </a:r>
            <a:r>
              <a:rPr lang="en-US" baseline="0" dirty="0" err="1" smtClean="0"/>
              <a:t>wij</a:t>
            </a:r>
            <a:r>
              <a:rPr lang="en-US" baseline="0" dirty="0" smtClean="0"/>
              <a:t> best </a:t>
            </a:r>
            <a:r>
              <a:rPr lang="en-US" baseline="0" dirty="0" err="1" smtClean="0"/>
              <a:t>een</a:t>
            </a:r>
            <a:r>
              <a:rPr lang="en-US" baseline="0" dirty="0" smtClean="0"/>
              <a:t> best </a:t>
            </a:r>
            <a:r>
              <a:rPr lang="en-US" baseline="0" dirty="0" err="1" smtClean="0"/>
              <a:t>wezenlijk</a:t>
            </a:r>
            <a:r>
              <a:rPr lang="en-US" baseline="0" dirty="0" smtClean="0"/>
              <a:t> </a:t>
            </a:r>
            <a:r>
              <a:rPr lang="en-US" baseline="0" dirty="0" err="1" smtClean="0"/>
              <a:t>beeld</a:t>
            </a:r>
            <a:r>
              <a:rPr lang="en-US" baseline="0" dirty="0" smtClean="0"/>
              <a:t> </a:t>
            </a:r>
            <a:r>
              <a:rPr lang="en-US" baseline="0" dirty="0" err="1" smtClean="0"/>
              <a:t>kunnen</a:t>
            </a:r>
            <a:r>
              <a:rPr lang="en-US" baseline="0" dirty="0" smtClean="0"/>
              <a:t> </a:t>
            </a:r>
            <a:r>
              <a:rPr lang="en-US" baseline="0" dirty="0" err="1" smtClean="0"/>
              <a:t>vormen</a:t>
            </a:r>
            <a:r>
              <a:rPr lang="en-US" baseline="0" dirty="0" smtClean="0"/>
              <a:t> van </a:t>
            </a:r>
            <a:r>
              <a:rPr lang="en-US" baseline="0" dirty="0" err="1" smtClean="0"/>
              <a:t>ontwikkelingen</a:t>
            </a:r>
            <a:r>
              <a:rPr lang="en-US" baseline="0" dirty="0" smtClean="0"/>
              <a:t> in </a:t>
            </a:r>
            <a:r>
              <a:rPr lang="en-US" baseline="0" dirty="0" err="1" smtClean="0"/>
              <a:t>scheepsvaart</a:t>
            </a:r>
            <a:r>
              <a:rPr lang="en-US" baseline="0" dirty="0" smtClean="0"/>
              <a:t> en </a:t>
            </a:r>
            <a:r>
              <a:rPr lang="en-US" baseline="0" dirty="0" err="1" smtClean="0"/>
              <a:t>ontwikkelingen</a:t>
            </a:r>
            <a:r>
              <a:rPr lang="en-US" baseline="0" dirty="0" smtClean="0"/>
              <a:t> in </a:t>
            </a:r>
            <a:r>
              <a:rPr lang="en-US" baseline="0" dirty="0" err="1" smtClean="0"/>
              <a:t>logistiek</a:t>
            </a:r>
            <a:r>
              <a:rPr lang="en-US" baseline="0" dirty="0" smtClean="0"/>
              <a:t>. </a:t>
            </a:r>
            <a:r>
              <a:rPr lang="en-US" dirty="0" smtClean="0"/>
              <a:t>CGI Grote System Integrator-</a:t>
            </a:r>
            <a:r>
              <a:rPr lang="en-US" baseline="0" dirty="0" smtClean="0"/>
              <a:t> Van </a:t>
            </a:r>
            <a:r>
              <a:rPr lang="en-US" baseline="0" dirty="0" err="1" smtClean="0"/>
              <a:t>Origine</a:t>
            </a:r>
            <a:r>
              <a:rPr lang="en-US" baseline="0" dirty="0" smtClean="0"/>
              <a:t> </a:t>
            </a:r>
            <a:r>
              <a:rPr lang="en-US" baseline="0" dirty="0" err="1" smtClean="0"/>
              <a:t>Canadees</a:t>
            </a:r>
            <a:r>
              <a:rPr lang="en-US" baseline="0" dirty="0" smtClean="0"/>
              <a:t> </a:t>
            </a:r>
            <a:r>
              <a:rPr lang="en-US" baseline="0" dirty="0" err="1" smtClean="0"/>
              <a:t>Bedrijf</a:t>
            </a:r>
            <a:r>
              <a:rPr lang="en-US" baseline="0" dirty="0" smtClean="0"/>
              <a:t>. Grote </a:t>
            </a:r>
            <a:r>
              <a:rPr lang="en-US" baseline="0" dirty="0" err="1" smtClean="0"/>
              <a:t>Foodprint</a:t>
            </a:r>
            <a:r>
              <a:rPr lang="en-US" baseline="0" dirty="0" smtClean="0"/>
              <a:t> in de Transport en </a:t>
            </a:r>
            <a:r>
              <a:rPr lang="en-US" baseline="0" dirty="0" err="1" smtClean="0"/>
              <a:t>Logistiek</a:t>
            </a:r>
            <a:r>
              <a:rPr lang="en-US" baseline="0" dirty="0" smtClean="0"/>
              <a:t> Sector en </a:t>
            </a:r>
            <a:r>
              <a:rPr lang="en-US" baseline="0" dirty="0" err="1" smtClean="0"/>
              <a:t>zijn</a:t>
            </a:r>
            <a:r>
              <a:rPr lang="en-US" baseline="0" dirty="0" smtClean="0"/>
              <a:t> erg </a:t>
            </a:r>
            <a:r>
              <a:rPr lang="en-US" baseline="0" dirty="0" err="1" smtClean="0"/>
              <a:t>enthousiast</a:t>
            </a:r>
            <a:r>
              <a:rPr lang="en-US" baseline="0" dirty="0" smtClean="0"/>
              <a:t> nog </a:t>
            </a:r>
            <a:r>
              <a:rPr lang="en-US" baseline="0" dirty="0" err="1" smtClean="0"/>
              <a:t>meer</a:t>
            </a:r>
            <a:r>
              <a:rPr lang="en-US" baseline="0" dirty="0" smtClean="0"/>
              <a:t> </a:t>
            </a:r>
            <a:r>
              <a:rPr lang="en-US" baseline="0" dirty="0" err="1" smtClean="0"/>
              <a:t>mooie</a:t>
            </a:r>
            <a:r>
              <a:rPr lang="en-US" baseline="0" dirty="0" smtClean="0"/>
              <a:t> </a:t>
            </a:r>
            <a:r>
              <a:rPr lang="en-US" baseline="0" dirty="0" err="1" smtClean="0"/>
              <a:t>dingen</a:t>
            </a:r>
            <a:r>
              <a:rPr lang="en-US" baseline="0" dirty="0" smtClean="0"/>
              <a:t> </a:t>
            </a:r>
            <a:r>
              <a:rPr lang="en-US" baseline="0" dirty="0" err="1" smtClean="0"/>
              <a:t>te</a:t>
            </a:r>
            <a:r>
              <a:rPr lang="en-US" baseline="0" dirty="0" smtClean="0"/>
              <a:t> </a:t>
            </a:r>
            <a:r>
              <a:rPr lang="en-US" baseline="0" dirty="0" err="1" smtClean="0"/>
              <a:t>ontwikkelen</a:t>
            </a:r>
            <a:r>
              <a:rPr lang="en-US" baseline="0" dirty="0" smtClean="0"/>
              <a:t>. </a:t>
            </a:r>
            <a:r>
              <a:rPr lang="en-US" baseline="0" dirty="0" err="1" smtClean="0"/>
              <a:t>Vanuit</a:t>
            </a:r>
            <a:r>
              <a:rPr lang="en-US" baseline="0" dirty="0" smtClean="0"/>
              <a:t> </a:t>
            </a:r>
            <a:r>
              <a:rPr lang="en-US" baseline="0" dirty="0" err="1" smtClean="0"/>
              <a:t>deze</a:t>
            </a:r>
            <a:r>
              <a:rPr lang="en-US" baseline="0" dirty="0" smtClean="0"/>
              <a:t> </a:t>
            </a:r>
            <a:r>
              <a:rPr lang="en-US" baseline="0" dirty="0" err="1" smtClean="0"/>
              <a:t>hoedanigheid</a:t>
            </a:r>
            <a:r>
              <a:rPr lang="en-US" baseline="0" dirty="0" smtClean="0"/>
              <a:t>- </a:t>
            </a:r>
            <a:r>
              <a:rPr lang="en-US" baseline="0" dirty="0" err="1" smtClean="0"/>
              <a:t>deze</a:t>
            </a:r>
            <a:r>
              <a:rPr lang="en-US" baseline="0" dirty="0" smtClean="0"/>
              <a:t> </a:t>
            </a:r>
            <a:r>
              <a:rPr lang="en-US" baseline="0" dirty="0" err="1" smtClean="0"/>
              <a:t>refernenties</a:t>
            </a:r>
            <a:r>
              <a:rPr lang="en-US" baseline="0" dirty="0" smtClean="0"/>
              <a:t>- Smart </a:t>
            </a:r>
            <a:r>
              <a:rPr lang="en-US" baseline="0" dirty="0" err="1" smtClean="0"/>
              <a:t>Schipping</a:t>
            </a:r>
            <a:r>
              <a:rPr lang="en-US" baseline="0" dirty="0" smtClean="0"/>
              <a:t> </a:t>
            </a:r>
            <a:r>
              <a:rPr lang="en-US" baseline="0" dirty="0" err="1" smtClean="0"/>
              <a:t>een</a:t>
            </a:r>
            <a:r>
              <a:rPr lang="en-US" baseline="0" dirty="0" smtClean="0"/>
              <a:t> </a:t>
            </a:r>
            <a:r>
              <a:rPr lang="en-US" baseline="0" dirty="0" err="1" smtClean="0"/>
              <a:t>logisch</a:t>
            </a:r>
            <a:r>
              <a:rPr lang="en-US" baseline="0" dirty="0" smtClean="0"/>
              <a:t> </a:t>
            </a:r>
            <a:r>
              <a:rPr lang="en-US" baseline="0" dirty="0" err="1" smtClean="0"/>
              <a:t>domein</a:t>
            </a:r>
            <a:r>
              <a:rPr lang="en-US" baseline="0" dirty="0" smtClean="0"/>
              <a:t> om </a:t>
            </a:r>
            <a:r>
              <a:rPr lang="en-US" baseline="0" dirty="0" err="1" smtClean="0"/>
              <a:t>naar</a:t>
            </a:r>
            <a:r>
              <a:rPr lang="en-US" baseline="0" dirty="0" smtClean="0"/>
              <a:t> toe </a:t>
            </a:r>
            <a:r>
              <a:rPr lang="en-US" baseline="0" dirty="0" err="1" smtClean="0"/>
              <a:t>te</a:t>
            </a:r>
            <a:r>
              <a:rPr lang="en-US" baseline="0" dirty="0" smtClean="0"/>
              <a:t> </a:t>
            </a:r>
            <a:r>
              <a:rPr lang="en-US" baseline="0" dirty="0" err="1" smtClean="0"/>
              <a:t>bewegen</a:t>
            </a:r>
            <a:r>
              <a:rPr lang="en-US" baseline="0" dirty="0" smtClean="0"/>
              <a:t>.</a:t>
            </a:r>
          </a:p>
        </p:txBody>
      </p:sp>
      <p:sp>
        <p:nvSpPr>
          <p:cNvPr id="4" name="Slide Number Placeholder 3"/>
          <p:cNvSpPr>
            <a:spLocks noGrp="1"/>
          </p:cNvSpPr>
          <p:nvPr>
            <p:ph type="sldNum" sz="quarter" idx="10"/>
          </p:nvPr>
        </p:nvSpPr>
        <p:spPr/>
        <p:txBody>
          <a:bodyPr/>
          <a:lstStyle/>
          <a:p>
            <a:fld id="{20B9C825-F38E-45BB-92C1-043DE61C9183}" type="slidenum">
              <a:rPr lang="en-US" smtClean="0"/>
              <a:pPr/>
              <a:t>2</a:t>
            </a:fld>
            <a:endParaRPr lang="en-US" dirty="0"/>
          </a:p>
        </p:txBody>
      </p:sp>
    </p:spTree>
    <p:extLst>
      <p:ext uri="{BB962C8B-B14F-4D97-AF65-F5344CB8AC3E}">
        <p14:creationId xmlns:p14="http://schemas.microsoft.com/office/powerpoint/2010/main" val="73955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Wilde ons er tegenaan bemoeien -&gt; afgelopen keer na zaten te denken over slimme.</a:t>
            </a:r>
            <a:r>
              <a:rPr lang="nl-NL" baseline="0" dirty="0" smtClean="0"/>
              <a:t> Schepen-&gt; zelfde partijen als feitelijk 30 jaar geleden. Is het dan ook niet </a:t>
            </a:r>
            <a:r>
              <a:rPr lang="nl-NL" baseline="0" dirty="0" err="1" smtClean="0"/>
              <a:t>interssant</a:t>
            </a:r>
            <a:r>
              <a:rPr lang="nl-NL" baseline="0" dirty="0" smtClean="0"/>
              <a:t> om er eens vanuit een meer technologie hoek tegenaan te kijken?</a:t>
            </a:r>
            <a:endParaRPr lang="nl-NL" dirty="0" smtClean="0"/>
          </a:p>
          <a:p>
            <a:endParaRPr lang="nl-NL" dirty="0" smtClean="0"/>
          </a:p>
          <a:p>
            <a:r>
              <a:rPr lang="nl-NL" dirty="0" smtClean="0"/>
              <a:t>Voor dit verhaal zou ik graag beginnen waar het voor ons begon.</a:t>
            </a:r>
            <a:r>
              <a:rPr lang="nl-NL" baseline="0" dirty="0" smtClean="0"/>
              <a:t> Mooi plaatje voor gekozen omdat wij hier beide zichtbaar op zijn en wij samen na zaten te denken over mogelijk toepassingen voor slimme en autonoom varen. En wij de prachtige ambitie hoorden om te laten zien wat er op technisch en ICT gebied mogelijk is op vlak van </a:t>
            </a:r>
            <a:r>
              <a:rPr lang="nl-NL" baseline="0" dirty="0" err="1" smtClean="0"/>
              <a:t>geautomatiseerdvanen</a:t>
            </a:r>
            <a:r>
              <a:rPr lang="nl-NL" baseline="0" dirty="0" smtClean="0"/>
              <a:t> om de scheepsvaart Slimmer, veiliger, </a:t>
            </a:r>
            <a:r>
              <a:rPr lang="nl-NL" baseline="0" dirty="0" err="1" smtClean="0"/>
              <a:t>efficienter</a:t>
            </a:r>
            <a:r>
              <a:rPr lang="nl-NL" baseline="0" dirty="0" smtClean="0"/>
              <a:t> en duurzamer te maken. Een hele groep partijen die zich hieraan </a:t>
            </a:r>
            <a:r>
              <a:rPr lang="nl-NL" baseline="0" dirty="0" err="1" smtClean="0"/>
              <a:t>commiteerden</a:t>
            </a:r>
            <a:r>
              <a:rPr lang="nl-NL" baseline="0" dirty="0" smtClean="0"/>
              <a:t>.</a:t>
            </a:r>
          </a:p>
          <a:p>
            <a:endParaRPr lang="nl-NL" baseline="0" dirty="0" smtClean="0"/>
          </a:p>
          <a:p>
            <a:r>
              <a:rPr lang="nl-NL" baseline="0" dirty="0" smtClean="0"/>
              <a:t>Wat ik echter nog </a:t>
            </a:r>
            <a:r>
              <a:rPr lang="nl-NL" baseline="0" dirty="0" err="1" smtClean="0"/>
              <a:t>misde</a:t>
            </a:r>
            <a:r>
              <a:rPr lang="nl-NL" baseline="0" dirty="0" smtClean="0"/>
              <a:t> hier was een IT Partij- een partij die vanuit de Techniek </a:t>
            </a:r>
            <a:r>
              <a:rPr lang="nl-NL" baseline="0" dirty="0" err="1" smtClean="0"/>
              <a:t>daadwerklijk</a:t>
            </a:r>
            <a:r>
              <a:rPr lang="nl-NL" baseline="0" dirty="0" smtClean="0"/>
              <a:t> oplossingen kan aandragen om het slip slimmer te maken. Dacht daarom kan het voor jullie best waardevol zijn om eens te horen hoe een technologie bedrijf hier naar kijkt. Dat verhaal wil ik je graag hier vertellen.</a:t>
            </a:r>
          </a:p>
        </p:txBody>
      </p:sp>
      <p:sp>
        <p:nvSpPr>
          <p:cNvPr id="4" name="Slide Number Placeholder 3"/>
          <p:cNvSpPr>
            <a:spLocks noGrp="1"/>
          </p:cNvSpPr>
          <p:nvPr>
            <p:ph type="sldNum" sz="quarter" idx="10"/>
          </p:nvPr>
        </p:nvSpPr>
        <p:spPr/>
        <p:txBody>
          <a:bodyPr/>
          <a:lstStyle/>
          <a:p>
            <a:fld id="{20B9C825-F38E-45BB-92C1-043DE61C9183}" type="slidenum">
              <a:rPr lang="en-US" smtClean="0"/>
              <a:pPr/>
              <a:t>3</a:t>
            </a:fld>
            <a:endParaRPr lang="en-US" dirty="0"/>
          </a:p>
        </p:txBody>
      </p:sp>
    </p:spTree>
    <p:extLst>
      <p:ext uri="{BB962C8B-B14F-4D97-AF65-F5344CB8AC3E}">
        <p14:creationId xmlns:p14="http://schemas.microsoft.com/office/powerpoint/2010/main" val="34737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Dachten daarom-</a:t>
            </a:r>
            <a:r>
              <a:rPr lang="nl-NL" baseline="0" dirty="0" smtClean="0"/>
              <a:t> kunnen we nou een scenario bedenken vanuit het gedachtengoed </a:t>
            </a:r>
            <a:r>
              <a:rPr lang="nl-NL" baseline="0" dirty="0" err="1" smtClean="0"/>
              <a:t>connected</a:t>
            </a:r>
            <a:r>
              <a:rPr lang="nl-NL" baseline="0" dirty="0" smtClean="0"/>
              <a:t> </a:t>
            </a:r>
            <a:r>
              <a:rPr lang="nl-NL" baseline="0" dirty="0" err="1" smtClean="0"/>
              <a:t>ship</a:t>
            </a:r>
            <a:r>
              <a:rPr lang="nl-NL" baseline="0" dirty="0" smtClean="0"/>
              <a:t>- waarin we duidelijk weer kunnen geven/fysiek laten zien wat er allemaal met autonoom varen al kan. Daarvoor mooi toekomstbeeld Scenario geschetst hier graag voor wil leggen. Overall beeld-daaruit schetsen die er deels al zijn (en wellicht ook interessant voor SMASH),  wat elementen benoemen die wij op korte termijn toe willen voegen.</a:t>
            </a:r>
          </a:p>
          <a:p>
            <a:endParaRPr lang="nl-NL" baseline="0" dirty="0" smtClean="0"/>
          </a:p>
          <a:p>
            <a:r>
              <a:rPr lang="nl-NL" baseline="0" dirty="0" err="1" smtClean="0"/>
              <a:t>Gebasseerd</a:t>
            </a:r>
            <a:r>
              <a:rPr lang="nl-NL" baseline="0" dirty="0" smtClean="0"/>
              <a:t> op </a:t>
            </a:r>
            <a:r>
              <a:rPr lang="nl-NL" baseline="0" dirty="0" err="1" smtClean="0"/>
              <a:t>Serious</a:t>
            </a:r>
            <a:r>
              <a:rPr lang="nl-NL" baseline="0" dirty="0" smtClean="0"/>
              <a:t> Game – Provincie Zuid-Holland</a:t>
            </a:r>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4</a:t>
            </a:fld>
            <a:endParaRPr lang="en-US" dirty="0"/>
          </a:p>
        </p:txBody>
      </p:sp>
    </p:spTree>
    <p:extLst>
      <p:ext uri="{BB962C8B-B14F-4D97-AF65-F5344CB8AC3E}">
        <p14:creationId xmlns:p14="http://schemas.microsoft.com/office/powerpoint/2010/main" val="13095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Autonoom</a:t>
            </a:r>
            <a:r>
              <a:rPr lang="en-US" dirty="0" smtClean="0"/>
              <a:t> </a:t>
            </a:r>
            <a:r>
              <a:rPr lang="en-US" dirty="0" err="1" smtClean="0"/>
              <a:t>varen</a:t>
            </a:r>
            <a:r>
              <a:rPr lang="en-US" dirty="0" smtClean="0"/>
              <a:t> – </a:t>
            </a:r>
            <a:r>
              <a:rPr lang="en-US" dirty="0" err="1" smtClean="0"/>
              <a:t>Innovatief</a:t>
            </a:r>
            <a:r>
              <a:rPr lang="en-US" dirty="0" smtClean="0"/>
              <a:t> – Scenario</a:t>
            </a:r>
            <a:r>
              <a:rPr lang="en-US" baseline="0" dirty="0" smtClean="0"/>
              <a:t> -&gt;  </a:t>
            </a:r>
            <a:r>
              <a:rPr lang="en-US" baseline="0" dirty="0" err="1" smtClean="0"/>
              <a:t>Complexe</a:t>
            </a:r>
            <a:r>
              <a:rPr lang="en-US" baseline="0" dirty="0" smtClean="0"/>
              <a:t> scenario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Interactie</a:t>
            </a:r>
            <a:r>
              <a:rPr lang="en-US" dirty="0" smtClean="0"/>
              <a:t> </a:t>
            </a:r>
            <a:r>
              <a:rPr lang="en-US" dirty="0" err="1" smtClean="0"/>
              <a:t>tussen</a:t>
            </a:r>
            <a:r>
              <a:rPr lang="en-US" dirty="0" smtClean="0"/>
              <a:t> </a:t>
            </a:r>
            <a:r>
              <a:rPr lang="en-US" dirty="0" err="1" smtClean="0"/>
              <a:t>schip</a:t>
            </a:r>
            <a:r>
              <a:rPr lang="en-US" baseline="0" dirty="0" smtClean="0"/>
              <a:t> – </a:t>
            </a:r>
            <a:r>
              <a:rPr lang="en-US" baseline="0" dirty="0" err="1" smtClean="0"/>
              <a:t>verkeer</a:t>
            </a:r>
            <a:r>
              <a:rPr lang="en-US" baseline="0" dirty="0" smtClean="0"/>
              <a:t> – </a:t>
            </a:r>
            <a:r>
              <a:rPr lang="en-US" baseline="0" dirty="0" err="1" smtClean="0"/>
              <a:t>brug</a:t>
            </a:r>
            <a:r>
              <a:rPr lang="en-US" baseline="0" dirty="0" smtClean="0"/>
              <a:t> |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Praten</a:t>
            </a:r>
            <a:r>
              <a:rPr lang="en-US" baseline="0" dirty="0" smtClean="0"/>
              <a:t> met </a:t>
            </a:r>
            <a:r>
              <a:rPr lang="en-US" baseline="0" dirty="0" err="1" smtClean="0"/>
              <a:t>randobjecten</a:t>
            </a:r>
            <a:r>
              <a:rPr lang="en-US" baseline="0" dirty="0" smtClean="0"/>
              <a:t> | </a:t>
            </a:r>
          </a:p>
          <a:p>
            <a:endParaRPr lang="en-US" baseline="0" dirty="0" smtClean="0"/>
          </a:p>
        </p:txBody>
      </p:sp>
      <p:sp>
        <p:nvSpPr>
          <p:cNvPr id="4" name="Slide Number Placeholder 3"/>
          <p:cNvSpPr>
            <a:spLocks noGrp="1"/>
          </p:cNvSpPr>
          <p:nvPr>
            <p:ph type="sldNum" sz="quarter" idx="10"/>
          </p:nvPr>
        </p:nvSpPr>
        <p:spPr/>
        <p:txBody>
          <a:bodyPr/>
          <a:lstStyle/>
          <a:p>
            <a:fld id="{20B9C825-F38E-45BB-92C1-043DE61C9183}" type="slidenum">
              <a:rPr lang="en-US" smtClean="0"/>
              <a:pPr/>
              <a:t>5</a:t>
            </a:fld>
            <a:endParaRPr lang="en-US" dirty="0"/>
          </a:p>
        </p:txBody>
      </p:sp>
    </p:spTree>
    <p:extLst>
      <p:ext uri="{BB962C8B-B14F-4D97-AF65-F5344CB8AC3E}">
        <p14:creationId xmlns:p14="http://schemas.microsoft.com/office/powerpoint/2010/main" val="130620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6</a:t>
            </a:fld>
            <a:endParaRPr lang="en-US" dirty="0"/>
          </a:p>
        </p:txBody>
      </p:sp>
    </p:spTree>
    <p:extLst>
      <p:ext uri="{BB962C8B-B14F-4D97-AF65-F5344CB8AC3E}">
        <p14:creationId xmlns:p14="http://schemas.microsoft.com/office/powerpoint/2010/main" val="1306209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7</a:t>
            </a:fld>
            <a:endParaRPr lang="en-US" dirty="0"/>
          </a:p>
        </p:txBody>
      </p:sp>
    </p:spTree>
    <p:extLst>
      <p:ext uri="{BB962C8B-B14F-4D97-AF65-F5344CB8AC3E}">
        <p14:creationId xmlns:p14="http://schemas.microsoft.com/office/powerpoint/2010/main" val="130620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Schip</a:t>
            </a:r>
            <a:r>
              <a:rPr lang="en-US" dirty="0" smtClean="0"/>
              <a:t> door </a:t>
            </a:r>
            <a:r>
              <a:rPr lang="en-US" dirty="0" err="1" smtClean="0"/>
              <a:t>brug</a:t>
            </a:r>
            <a:r>
              <a:rPr lang="en-US" dirty="0" smtClean="0"/>
              <a:t> </a:t>
            </a:r>
            <a:r>
              <a:rPr lang="en-US" dirty="0" err="1" smtClean="0"/>
              <a:t>bewegen</a:t>
            </a:r>
            <a:endParaRPr lang="en-US" dirty="0"/>
          </a:p>
        </p:txBody>
      </p:sp>
      <p:sp>
        <p:nvSpPr>
          <p:cNvPr id="4" name="Slide Number Placeholder 3"/>
          <p:cNvSpPr>
            <a:spLocks noGrp="1"/>
          </p:cNvSpPr>
          <p:nvPr>
            <p:ph type="sldNum" sz="quarter" idx="10"/>
          </p:nvPr>
        </p:nvSpPr>
        <p:spPr/>
        <p:txBody>
          <a:bodyPr/>
          <a:lstStyle/>
          <a:p>
            <a:fld id="{20B9C825-F38E-45BB-92C1-043DE61C9183}" type="slidenum">
              <a:rPr lang="en-US" smtClean="0"/>
              <a:pPr/>
              <a:t>8</a:t>
            </a:fld>
            <a:endParaRPr lang="en-US" dirty="0"/>
          </a:p>
        </p:txBody>
      </p:sp>
    </p:spTree>
    <p:extLst>
      <p:ext uri="{BB962C8B-B14F-4D97-AF65-F5344CB8AC3E}">
        <p14:creationId xmlns:p14="http://schemas.microsoft.com/office/powerpoint/2010/main" val="1306209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0B9C825-F38E-45BB-92C1-043DE61C9183}" type="slidenum">
              <a:rPr lang="en-US" smtClean="0"/>
              <a:pPr/>
              <a:t>9</a:t>
            </a:fld>
            <a:endParaRPr lang="en-US" dirty="0"/>
          </a:p>
        </p:txBody>
      </p:sp>
    </p:spTree>
    <p:extLst>
      <p:ext uri="{BB962C8B-B14F-4D97-AF65-F5344CB8AC3E}">
        <p14:creationId xmlns:p14="http://schemas.microsoft.com/office/powerpoint/2010/main" val="1306209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emf"/><Relationship Id="rId5"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spTree>
      <p:nvGrpSpPr>
        <p:cNvPr id="1" name=""/>
        <p:cNvGrpSpPr/>
        <p:nvPr/>
      </p:nvGrpSpPr>
      <p:grpSpPr>
        <a:xfrm>
          <a:off x="0" y="0"/>
          <a:ext cx="0" cy="0"/>
          <a:chOff x="0" y="0"/>
          <a:chExt cx="0" cy="0"/>
        </a:xfrm>
      </p:grpSpPr>
      <p:pic>
        <p:nvPicPr>
          <p:cNvPr id="47" name="Image 46" descr="cover-widescreen.jpg"/>
          <p:cNvPicPr>
            <a:picLocks noChangeAspect="1"/>
          </p:cNvPicPr>
          <p:nvPr userDrawn="1"/>
        </p:nvPicPr>
        <p:blipFill>
          <a:blip r:embed="rId2" cstate="print"/>
          <a:stretch>
            <a:fillRect/>
          </a:stretch>
        </p:blipFill>
        <p:spPr>
          <a:xfrm>
            <a:off x="0" y="0"/>
            <a:ext cx="12188825" cy="4070082"/>
          </a:xfrm>
          <a:prstGeom prst="rect">
            <a:avLst/>
          </a:prstGeom>
        </p:spPr>
      </p:pic>
      <p:pic>
        <p:nvPicPr>
          <p:cNvPr id="51" name="Picture 6" descr="cover_bg_beet_part2.jpg &lt;IGNORE&gt;"/>
          <p:cNvPicPr>
            <a:picLocks/>
          </p:cNvPicPr>
          <p:nvPr userDrawn="1"/>
        </p:nvPicPr>
        <p:blipFill>
          <a:blip r:embed="rId3" cstate="print"/>
          <a:stretch>
            <a:fillRect/>
          </a:stretch>
        </p:blipFill>
        <p:spPr>
          <a:xfrm>
            <a:off x="0" y="4069080"/>
            <a:ext cx="12188825" cy="1527048"/>
          </a:xfrm>
          <a:prstGeom prst="rect">
            <a:avLst/>
          </a:prstGeom>
        </p:spPr>
      </p:pic>
      <p:sp>
        <p:nvSpPr>
          <p:cNvPr id="2" name="Title 1"/>
          <p:cNvSpPr>
            <a:spLocks noGrp="1"/>
          </p:cNvSpPr>
          <p:nvPr userDrawn="1">
            <p:ph type="ctrTitle" hasCustomPrompt="1"/>
          </p:nvPr>
        </p:nvSpPr>
        <p:spPr bwMode="white">
          <a:xfrm>
            <a:off x="598861" y="4204514"/>
            <a:ext cx="10997451" cy="1244816"/>
          </a:xfrm>
        </p:spPr>
        <p:txBody>
          <a:bodyPr wrap="square" lIns="0" tIns="0" rIns="0" bIns="0" anchor="t" anchorCtr="0">
            <a:normAutofit/>
          </a:bodyPr>
          <a:lstStyle>
            <a:lvl1pPr algn="l">
              <a:defRPr sz="3600" b="0" baseline="0">
                <a:solidFill>
                  <a:srgbClr val="FFFFFF"/>
                </a:solidFill>
              </a:defRPr>
            </a:lvl1pPr>
          </a:lstStyle>
          <a:p>
            <a:r>
              <a:rPr lang="en-US" noProof="0" smtClean="0"/>
              <a:t>Click to edit Master </a:t>
            </a:r>
            <a:br>
              <a:rPr lang="en-US" noProof="0" smtClean="0"/>
            </a:br>
            <a:r>
              <a:rPr lang="en-US" noProof="0" smtClean="0"/>
              <a:t>title style</a:t>
            </a:r>
            <a:endParaRPr lang="en-US" noProof="0" dirty="0"/>
          </a:p>
        </p:txBody>
      </p:sp>
      <p:sp>
        <p:nvSpPr>
          <p:cNvPr id="3" name="Subtitle 2"/>
          <p:cNvSpPr>
            <a:spLocks noGrp="1"/>
          </p:cNvSpPr>
          <p:nvPr>
            <p:ph type="subTitle" idx="1"/>
          </p:nvPr>
        </p:nvSpPr>
        <p:spPr>
          <a:xfrm>
            <a:off x="596745" y="5721350"/>
            <a:ext cx="7839834" cy="679451"/>
          </a:xfrm>
          <a:prstGeom prst="rect">
            <a:avLst/>
          </a:prstGeom>
        </p:spPr>
        <p:txBody>
          <a:bodyPr lIns="0" tIns="0" rIns="0" bIns="0" anchor="t" anchorCtr="0">
            <a:normAutofit/>
          </a:bodyPr>
          <a:lstStyle>
            <a:lvl1pPr marL="0" indent="0" algn="l">
              <a:spcBef>
                <a:spcPts val="0"/>
              </a:spcBef>
              <a:buNone/>
              <a:defRPr lang="en-GB" sz="1400" kern="1200" noProof="0" dirty="0">
                <a:solidFill>
                  <a:srgbClr val="666666"/>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20" name="TextBox 19"/>
          <p:cNvSpPr txBox="1"/>
          <p:nvPr userDrawn="1"/>
        </p:nvSpPr>
        <p:spPr bwMode="auto">
          <a:xfrm>
            <a:off x="598861" y="6515640"/>
            <a:ext cx="3029440" cy="342360"/>
          </a:xfrm>
          <a:prstGeom prst="rect">
            <a:avLst/>
          </a:prstGeom>
          <a:noFill/>
          <a:ln w="3175" algn="ctr">
            <a:noFill/>
            <a:miter lim="800000"/>
            <a:headEnd/>
            <a:tailEnd/>
          </a:ln>
          <a:effectLst/>
        </p:spPr>
        <p:txBody>
          <a:bodyPr vert="horz" wrap="square" lIns="0" tIns="0" rIns="0" bIns="0" rtlCol="0" anchor="t"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noProof="0" dirty="0" smtClean="0">
                <a:solidFill>
                  <a:srgbClr val="666666"/>
                </a:solidFill>
                <a:latin typeface="Arial" pitchFamily="34" charset="0"/>
                <a:ea typeface="+mn-ea"/>
                <a:cs typeface="Arial" pitchFamily="34" charset="0"/>
              </a:rPr>
              <a:t>© CGI Group Inc. CONFIDENTIAL</a:t>
            </a:r>
          </a:p>
        </p:txBody>
      </p:sp>
      <p:pic>
        <p:nvPicPr>
          <p:cNvPr id="48" name="Picture 8" descr="cover_bg_beet_part1.jpg &lt;IGNORE&gt;"/>
          <p:cNvPicPr>
            <a:picLocks noChangeAspect="1"/>
          </p:cNvPicPr>
          <p:nvPr userDrawn="1"/>
        </p:nvPicPr>
        <p:blipFill>
          <a:blip r:embed="rId4" cstate="print"/>
          <a:stretch>
            <a:fillRect/>
          </a:stretch>
        </p:blipFill>
        <p:spPr>
          <a:xfrm>
            <a:off x="26" y="3906044"/>
            <a:ext cx="12188773" cy="178592"/>
          </a:xfrm>
          <a:prstGeom prst="rect">
            <a:avLst/>
          </a:prstGeom>
        </p:spPr>
      </p:pic>
      <p:pic>
        <p:nvPicPr>
          <p:cNvPr id="49" name="Image 48" descr="CGI Logo tagline EN.emf"/>
          <p:cNvPicPr>
            <a:picLocks noChangeAspect="1"/>
          </p:cNvPicPr>
          <p:nvPr userDrawn="1"/>
        </p:nvPicPr>
        <p:blipFill>
          <a:blip r:embed="rId5" cstate="print"/>
          <a:stretch>
            <a:fillRect/>
          </a:stretch>
        </p:blipFill>
        <p:spPr>
          <a:xfrm>
            <a:off x="9578340" y="5830799"/>
            <a:ext cx="2089175" cy="859536"/>
          </a:xfrm>
          <a:prstGeom prst="rect">
            <a:avLst/>
          </a:prstGeom>
        </p:spPr>
      </p:pic>
      <p:pic>
        <p:nvPicPr>
          <p:cNvPr id="9" name="Picture 8" descr="Signature_40years_A1_full.png"/>
          <p:cNvPicPr>
            <a:picLocks noChangeAspect="1"/>
          </p:cNvPicPr>
          <p:nvPr userDrawn="1"/>
        </p:nvPicPr>
        <p:blipFill>
          <a:blip r:embed="rId6" cstate="print">
            <a:lum bright="100000"/>
          </a:blip>
          <a:stretch>
            <a:fillRect/>
          </a:stretch>
        </p:blipFill>
        <p:spPr>
          <a:xfrm>
            <a:off x="10213490" y="4940579"/>
            <a:ext cx="1414463" cy="47148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pic>
        <p:nvPicPr>
          <p:cNvPr id="12" name="Image 11"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3"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21" name="Picture Placeholder 20"/>
          <p:cNvSpPr>
            <a:spLocks noGrp="1"/>
          </p:cNvSpPr>
          <p:nvPr>
            <p:ph type="pic" sz="quarter" idx="14"/>
          </p:nvPr>
        </p:nvSpPr>
        <p:spPr>
          <a:xfrm>
            <a:off x="6348347" y="1325564"/>
            <a:ext cx="5231037" cy="4835525"/>
          </a:xfrm>
          <a:prstGeom prst="rect">
            <a:avLst/>
          </a:prstGeom>
        </p:spPr>
        <p:txBody>
          <a:bodyPr lIns="0" tIns="0" rIns="0" bIns="0">
            <a:normAutofit/>
          </a:bodyPr>
          <a:lstStyle>
            <a:lvl1pPr>
              <a:spcBef>
                <a:spcPts val="500"/>
              </a:spcBef>
              <a:buNone/>
              <a:defRPr lang="en-GB" sz="20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0"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598863" y="1266825"/>
            <a:ext cx="527336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5" name="Image 14"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pic>
        <p:nvPicPr>
          <p:cNvPr id="18" name="Image 17"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20"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21" name="Picture Placeholder 20"/>
          <p:cNvSpPr>
            <a:spLocks noGrp="1"/>
          </p:cNvSpPr>
          <p:nvPr>
            <p:ph type="pic" sz="quarter" idx="14"/>
          </p:nvPr>
        </p:nvSpPr>
        <p:spPr>
          <a:xfrm>
            <a:off x="596746" y="1325563"/>
            <a:ext cx="3440077"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1" name="Picture Placeholder 20"/>
          <p:cNvSpPr>
            <a:spLocks noGrp="1"/>
          </p:cNvSpPr>
          <p:nvPr>
            <p:ph type="pic" sz="quarter" idx="15"/>
          </p:nvPr>
        </p:nvSpPr>
        <p:spPr>
          <a:xfrm>
            <a:off x="4305970" y="1325563"/>
            <a:ext cx="3502133"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2" name="Picture Placeholder 20"/>
          <p:cNvSpPr>
            <a:spLocks noGrp="1"/>
          </p:cNvSpPr>
          <p:nvPr>
            <p:ph type="pic" sz="quarter" idx="16"/>
          </p:nvPr>
        </p:nvSpPr>
        <p:spPr>
          <a:xfrm>
            <a:off x="8077251" y="1325563"/>
            <a:ext cx="3502133" cy="3141334"/>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4"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Content Placeholder 20"/>
          <p:cNvSpPr>
            <a:spLocks noGrp="1"/>
          </p:cNvSpPr>
          <p:nvPr>
            <p:ph sz="quarter" idx="17" hasCustomPrompt="1"/>
          </p:nvPr>
        </p:nvSpPr>
        <p:spPr>
          <a:xfrm>
            <a:off x="596744" y="4614043"/>
            <a:ext cx="3441941"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22" hasCustomPrompt="1"/>
          </p:nvPr>
        </p:nvSpPr>
        <p:spPr>
          <a:xfrm>
            <a:off x="4309768" y="4614042"/>
            <a:ext cx="3494719"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0"/>
          <p:cNvSpPr>
            <a:spLocks noGrp="1"/>
          </p:cNvSpPr>
          <p:nvPr>
            <p:ph sz="quarter" idx="23" hasCustomPrompt="1"/>
          </p:nvPr>
        </p:nvSpPr>
        <p:spPr>
          <a:xfrm>
            <a:off x="8086467" y="4614042"/>
            <a:ext cx="3509846" cy="1549618"/>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2" name="Image 21"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pic>
        <p:nvPicPr>
          <p:cNvPr id="12" name="Image 11"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3"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21" name="Picture Placeholder 20"/>
          <p:cNvSpPr>
            <a:spLocks noGrp="1"/>
          </p:cNvSpPr>
          <p:nvPr>
            <p:ph type="pic" sz="quarter" idx="14"/>
          </p:nvPr>
        </p:nvSpPr>
        <p:spPr>
          <a:xfrm>
            <a:off x="596745" y="1325564"/>
            <a:ext cx="10999568" cy="3460759"/>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0"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hasCustomPrompt="1"/>
          </p:nvPr>
        </p:nvSpPr>
        <p:spPr>
          <a:xfrm>
            <a:off x="596744" y="5016526"/>
            <a:ext cx="10999568" cy="11366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16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4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2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text styles</a:t>
            </a:r>
          </a:p>
          <a:p>
            <a:pPr lvl="1"/>
            <a:r>
              <a:rPr lang="en-US" smtClean="0"/>
              <a:t>Second level</a:t>
            </a:r>
          </a:p>
          <a:p>
            <a:pPr lvl="2"/>
            <a:r>
              <a:rPr lang="en-US" smtClean="0"/>
              <a:t>Third level</a:t>
            </a:r>
            <a:endParaRPr lang="en-US" dirty="0"/>
          </a:p>
        </p:txBody>
      </p:sp>
      <p:pic>
        <p:nvPicPr>
          <p:cNvPr id="15" name="Image 14"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pic>
        <p:nvPicPr>
          <p:cNvPr id="11" name="Image 10"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4" name="Content Placeholder 20"/>
          <p:cNvSpPr>
            <a:spLocks noGrp="1"/>
          </p:cNvSpPr>
          <p:nvPr>
            <p:ph sz="quarter" idx="17"/>
          </p:nvPr>
        </p:nvSpPr>
        <p:spPr>
          <a:xfrm>
            <a:off x="598862" y="1266825"/>
            <a:ext cx="8345959"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19"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Picture Placeholder 11"/>
          <p:cNvSpPr>
            <a:spLocks noGrp="1"/>
          </p:cNvSpPr>
          <p:nvPr>
            <p:ph type="pic" sz="quarter" idx="23" hasCustomPrompt="1"/>
          </p:nvPr>
        </p:nvSpPr>
        <p:spPr>
          <a:xfrm>
            <a:off x="9137387" y="1325564"/>
            <a:ext cx="2458926" cy="4827587"/>
          </a:xfrm>
          <a:prstGeom prst="rect">
            <a:avLst/>
          </a:prstGeom>
        </p:spPr>
        <p:txBody>
          <a:bodyPr lIns="0" tIns="0" rIns="0" bIns="0"/>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smtClean="0"/>
              <a:t>Text</a:t>
            </a:r>
            <a:endParaRPr lang="en-US" dirty="0"/>
          </a:p>
        </p:txBody>
      </p:sp>
      <p:pic>
        <p:nvPicPr>
          <p:cNvPr id="21" name="Image 20"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pic>
        <p:nvPicPr>
          <p:cNvPr id="15" name="Image 14"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6"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11"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Content Placeholder 20"/>
          <p:cNvSpPr>
            <a:spLocks noGrp="1"/>
          </p:cNvSpPr>
          <p:nvPr>
            <p:ph sz="quarter" idx="17"/>
          </p:nvPr>
        </p:nvSpPr>
        <p:spPr>
          <a:xfrm>
            <a:off x="598863" y="2322787"/>
            <a:ext cx="527336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0"/>
          <p:cNvSpPr>
            <a:spLocks noGrp="1"/>
          </p:cNvSpPr>
          <p:nvPr>
            <p:ph sz="quarter" idx="23"/>
          </p:nvPr>
        </p:nvSpPr>
        <p:spPr>
          <a:xfrm>
            <a:off x="6320242" y="2322787"/>
            <a:ext cx="5273360"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0"/>
          <p:cNvSpPr>
            <a:spLocks noGrp="1"/>
          </p:cNvSpPr>
          <p:nvPr>
            <p:ph sz="quarter" idx="24"/>
          </p:nvPr>
        </p:nvSpPr>
        <p:spPr>
          <a:xfrm>
            <a:off x="596744" y="1266825"/>
            <a:ext cx="10999568"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p:txBody>
      </p:sp>
      <p:pic>
        <p:nvPicPr>
          <p:cNvPr id="18" name="Image 17"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1" name="Image 10"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9" name="Content Placeholder 2"/>
          <p:cNvSpPr>
            <a:spLocks noGrp="1"/>
          </p:cNvSpPr>
          <p:nvPr>
            <p:ph idx="1" hasCustomPrompt="1"/>
          </p:nvPr>
        </p:nvSpPr>
        <p:spPr>
          <a:xfrm>
            <a:off x="596745" y="1266825"/>
            <a:ext cx="10982639" cy="330332"/>
          </a:xfrm>
          <a:prstGeom prst="rect">
            <a:avLst/>
          </a:prstGeom>
        </p:spPr>
        <p:txBody>
          <a:bodyPr lIns="0" tIns="0" rIns="0" bIns="0">
            <a:norm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smtClean="0"/>
              <a:t>Click to enter text</a:t>
            </a:r>
            <a:endParaRPr lang="en-US" noProof="0" dirty="0" smtClean="0"/>
          </a:p>
        </p:txBody>
      </p:sp>
      <p:sp>
        <p:nvSpPr>
          <p:cNvPr id="21" name="Picture Placeholder 20"/>
          <p:cNvSpPr>
            <a:spLocks noGrp="1"/>
          </p:cNvSpPr>
          <p:nvPr>
            <p:ph type="pic" sz="quarter" idx="14"/>
          </p:nvPr>
        </p:nvSpPr>
        <p:spPr>
          <a:xfrm>
            <a:off x="596745" y="1744718"/>
            <a:ext cx="10999568" cy="4408433"/>
          </a:xfrm>
          <a:prstGeom prst="rect">
            <a:avLst/>
          </a:prstGeom>
        </p:spPr>
        <p:txBody>
          <a:bodyPr lIns="0" tIns="0" rIns="0" bIns="0">
            <a:normAutofit/>
          </a:bodyPr>
          <a:lstStyle>
            <a:lvl1pPr>
              <a:buNone/>
              <a:defRPr lang="en-GB" sz="1800" kern="1200" baseline="0" noProof="0" dirty="0" smtClean="0">
                <a:solidFill>
                  <a:schemeClr val="tx1"/>
                </a:solidFill>
                <a:latin typeface="Arial" pitchFamily="34" charset="0"/>
                <a:ea typeface="+mn-ea"/>
                <a:cs typeface="+mn-cs"/>
              </a:defRPr>
            </a:lvl1pPr>
          </a:lstStyle>
          <a:p>
            <a:r>
              <a:rPr lang="en-US" smtClean="0"/>
              <a:t>Click icon to add picture</a:t>
            </a:r>
            <a:endParaRPr lang="en-US" dirty="0"/>
          </a:p>
        </p:txBody>
      </p:sp>
      <p:sp>
        <p:nvSpPr>
          <p:cNvPr id="10"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5"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pic>
        <p:nvPicPr>
          <p:cNvPr id="13" name="Image 12"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pic>
        <p:nvPicPr>
          <p:cNvPr id="40" name="Image 39" descr="molecules-widescreen-beet.png"/>
          <p:cNvPicPr>
            <a:picLocks noChangeAspect="1"/>
          </p:cNvPicPr>
          <p:nvPr userDrawn="1"/>
        </p:nvPicPr>
        <p:blipFill>
          <a:blip r:embed="rId2" cstate="print"/>
          <a:stretch>
            <a:fillRect/>
          </a:stretch>
        </p:blipFill>
        <p:spPr>
          <a:xfrm>
            <a:off x="0" y="1562"/>
            <a:ext cx="12188824" cy="6854874"/>
          </a:xfrm>
          <a:prstGeom prst="rect">
            <a:avLst/>
          </a:prstGeom>
        </p:spPr>
      </p:pic>
      <p:sp>
        <p:nvSpPr>
          <p:cNvPr id="2" name="Title 1"/>
          <p:cNvSpPr>
            <a:spLocks noGrp="1"/>
          </p:cNvSpPr>
          <p:nvPr>
            <p:ph type="ctrTitle"/>
          </p:nvPr>
        </p:nvSpPr>
        <p:spPr>
          <a:xfrm>
            <a:off x="596745" y="1266826"/>
            <a:ext cx="8348076" cy="1730375"/>
          </a:xfrm>
        </p:spPr>
        <p:txBody>
          <a:bodyPr wrap="square" lIns="0" tIns="0" rIns="0" bIns="0">
            <a:normAutofit/>
          </a:bodyPr>
          <a:lstStyle>
            <a:lvl1pPr algn="l">
              <a:defRPr sz="3000" baseline="0">
                <a:solidFill>
                  <a:schemeClr val="tx2"/>
                </a:solidFill>
              </a:defRPr>
            </a:lvl1pPr>
          </a:lstStyle>
          <a:p>
            <a:r>
              <a:rPr lang="en-US" noProof="0" smtClean="0"/>
              <a:t>Click to edit Master title style</a:t>
            </a:r>
            <a:endParaRPr lang="en-US" noProof="0" dirty="0"/>
          </a:p>
        </p:txBody>
      </p:sp>
      <p:pic>
        <p:nvPicPr>
          <p:cNvPr id="37" name="Image 36" descr="CGI Logo tagline EN.emf"/>
          <p:cNvPicPr>
            <a:picLocks noChangeAspect="1"/>
          </p:cNvPicPr>
          <p:nvPr userDrawn="1"/>
        </p:nvPicPr>
        <p:blipFill>
          <a:blip r:embed="rId3" cstate="print"/>
          <a:stretch>
            <a:fillRect/>
          </a:stretch>
        </p:blipFill>
        <p:spPr>
          <a:xfrm>
            <a:off x="9578340" y="5830799"/>
            <a:ext cx="2089175" cy="859536"/>
          </a:xfrm>
          <a:prstGeom prst="rect">
            <a:avLst/>
          </a:prstGeom>
        </p:spPr>
      </p:pic>
      <p:pic>
        <p:nvPicPr>
          <p:cNvPr id="5" name="image93.png" descr="Signature_A_40years_BEET.png"/>
          <p:cNvPicPr/>
          <p:nvPr userDrawn="1"/>
        </p:nvPicPr>
        <p:blipFill>
          <a:blip r:embed="rId4">
            <a:extLst/>
          </a:blip>
          <a:stretch>
            <a:fillRect/>
          </a:stretch>
        </p:blipFill>
        <p:spPr>
          <a:xfrm>
            <a:off x="622150" y="5890259"/>
            <a:ext cx="710867" cy="516994"/>
          </a:xfrm>
          <a:prstGeom prst="rect">
            <a:avLst/>
          </a:prstGeom>
          <a:ln w="12700">
            <a:miter lim="400000"/>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pic>
        <p:nvPicPr>
          <p:cNvPr id="39" name="Image 38" descr="molecules-widescreen-beet.png"/>
          <p:cNvPicPr>
            <a:picLocks noChangeAspect="1"/>
          </p:cNvPicPr>
          <p:nvPr userDrawn="1"/>
        </p:nvPicPr>
        <p:blipFill>
          <a:blip r:embed="rId2" cstate="print"/>
          <a:stretch>
            <a:fillRect/>
          </a:stretch>
        </p:blipFill>
        <p:spPr>
          <a:xfrm>
            <a:off x="0" y="1562"/>
            <a:ext cx="12188824" cy="6854874"/>
          </a:xfrm>
          <a:prstGeom prst="rect">
            <a:avLst/>
          </a:prstGeom>
        </p:spPr>
      </p:pic>
      <p:sp>
        <p:nvSpPr>
          <p:cNvPr id="2" name="Title 1"/>
          <p:cNvSpPr>
            <a:spLocks noGrp="1"/>
          </p:cNvSpPr>
          <p:nvPr>
            <p:ph type="ctrTitle" hasCustomPrompt="1"/>
          </p:nvPr>
        </p:nvSpPr>
        <p:spPr>
          <a:xfrm>
            <a:off x="610624" y="1228994"/>
            <a:ext cx="8334197" cy="461665"/>
          </a:xfrm>
        </p:spPr>
        <p:txBody>
          <a:bodyPr wrap="square" lIns="0" tIns="0" rIns="0" bIns="0">
            <a:normAutofit/>
          </a:bodyPr>
          <a:lstStyle>
            <a:lvl1pPr algn="l">
              <a:defRPr sz="3000" baseline="0">
                <a:solidFill>
                  <a:schemeClr val="tx2"/>
                </a:solidFill>
              </a:defRPr>
            </a:lvl1pPr>
          </a:lstStyle>
          <a:p>
            <a:r>
              <a:rPr lang="en-US" noProof="0" smtClean="0"/>
              <a:t>Thank you</a:t>
            </a:r>
            <a:endParaRPr lang="en-US" noProof="0" dirty="0"/>
          </a:p>
        </p:txBody>
      </p:sp>
      <p:sp>
        <p:nvSpPr>
          <p:cNvPr id="5" name="Subtitle 2"/>
          <p:cNvSpPr>
            <a:spLocks noGrp="1"/>
          </p:cNvSpPr>
          <p:nvPr>
            <p:ph type="subTitle" idx="1"/>
          </p:nvPr>
        </p:nvSpPr>
        <p:spPr>
          <a:xfrm>
            <a:off x="596745" y="2063328"/>
            <a:ext cx="8348076" cy="702365"/>
          </a:xfrm>
          <a:prstGeom prst="rect">
            <a:avLst/>
          </a:prstGeom>
        </p:spPr>
        <p:txBody>
          <a:bodyPr lIns="0" tIns="0" rIns="0" bIns="0" anchor="t" anchorCtr="0">
            <a:norm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36" name="Image 35" descr="CGI Logo tagline EN.emf"/>
          <p:cNvPicPr>
            <a:picLocks noChangeAspect="1"/>
          </p:cNvPicPr>
          <p:nvPr userDrawn="1"/>
        </p:nvPicPr>
        <p:blipFill>
          <a:blip r:embed="rId3" cstate="print"/>
          <a:stretch>
            <a:fillRect/>
          </a:stretch>
        </p:blipFill>
        <p:spPr>
          <a:xfrm>
            <a:off x="9578340" y="5830799"/>
            <a:ext cx="2089175" cy="859536"/>
          </a:xfrm>
          <a:prstGeom prst="rect">
            <a:avLst/>
          </a:prstGeom>
        </p:spPr>
      </p:pic>
      <p:pic>
        <p:nvPicPr>
          <p:cNvPr id="6" name="image93.png" descr="Signature_A_40years_BEET.png"/>
          <p:cNvPicPr/>
          <p:nvPr userDrawn="1"/>
        </p:nvPicPr>
        <p:blipFill>
          <a:blip r:embed="rId4">
            <a:extLst/>
          </a:blip>
          <a:stretch>
            <a:fillRect/>
          </a:stretch>
        </p:blipFill>
        <p:spPr>
          <a:xfrm>
            <a:off x="622150" y="5890259"/>
            <a:ext cx="710867" cy="516994"/>
          </a:xfrm>
          <a:prstGeom prst="rect">
            <a:avLst/>
          </a:prstGeom>
          <a:ln w="12700">
            <a:miter lim="400000"/>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8" name="Image 7"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6"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pic>
        <p:nvPicPr>
          <p:cNvPr id="10" name="Image 9"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Image 11"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23"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21" name="Content Placeholder 20"/>
          <p:cNvSpPr>
            <a:spLocks noGrp="1"/>
          </p:cNvSpPr>
          <p:nvPr>
            <p:ph sz="quarter" idx="17"/>
          </p:nvPr>
        </p:nvSpPr>
        <p:spPr>
          <a:xfrm>
            <a:off x="598862" y="1263408"/>
            <a:ext cx="10997451"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pic>
        <p:nvPicPr>
          <p:cNvPr id="13" name="Image 12"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pic>
        <p:nvPicPr>
          <p:cNvPr id="13" name="Image 12"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4"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10"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598863" y="1266825"/>
            <a:ext cx="527336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0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0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0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0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6320242" y="1266825"/>
            <a:ext cx="5273360" cy="4886325"/>
          </a:xfrm>
          <a:prstGeom prst="rect">
            <a:avLst/>
          </a:prstGeom>
        </p:spPr>
        <p:txBody>
          <a:bodyPr lIns="0" tIns="0" rIns="0" bIns="0"/>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Image 15"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Image 8"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8"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0"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pic>
        <p:nvPicPr>
          <p:cNvPr id="12" name="Image 11"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pic>
        <p:nvPicPr>
          <p:cNvPr id="10" name="Image 9"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1"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9"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4" name="Content Placeholder 20"/>
          <p:cNvSpPr>
            <a:spLocks noGrp="1"/>
          </p:cNvSpPr>
          <p:nvPr>
            <p:ph sz="quarter" idx="17"/>
          </p:nvPr>
        </p:nvSpPr>
        <p:spPr>
          <a:xfrm>
            <a:off x="598862" y="1289830"/>
            <a:ext cx="10997451"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Image 12"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pic>
        <p:nvPicPr>
          <p:cNvPr id="11" name="Image 10"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0"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2"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15" name="Content Placeholder 20"/>
          <p:cNvSpPr>
            <a:spLocks noGrp="1"/>
          </p:cNvSpPr>
          <p:nvPr>
            <p:ph sz="quarter" idx="17"/>
          </p:nvPr>
        </p:nvSpPr>
        <p:spPr>
          <a:xfrm>
            <a:off x="598864" y="1289830"/>
            <a:ext cx="5273358"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0"/>
          <p:cNvSpPr>
            <a:spLocks noGrp="1"/>
          </p:cNvSpPr>
          <p:nvPr>
            <p:ph sz="quarter" idx="18"/>
          </p:nvPr>
        </p:nvSpPr>
        <p:spPr>
          <a:xfrm>
            <a:off x="6337171" y="1289830"/>
            <a:ext cx="5259142" cy="4871259"/>
          </a:xfrm>
          <a:prstGeom prst="rect">
            <a:avLst/>
          </a:prstGeom>
        </p:spPr>
        <p:txBody>
          <a:bodyPr lIns="0" tIns="0" rIns="0" bIns="0">
            <a:normAutofit/>
          </a:bodyPr>
          <a:lstStyle>
            <a:lvl1pPr marL="0" indent="0">
              <a:spcBef>
                <a:spcPts val="600"/>
              </a:spcBef>
              <a:buClr>
                <a:schemeClr val="accent1"/>
              </a:buClr>
              <a:buSzPct val="110000"/>
              <a:buFont typeface="Arial" pitchFamily="34" charset="0"/>
              <a:buNone/>
              <a:defRPr sz="1200">
                <a:solidFill>
                  <a:schemeClr val="tx1"/>
                </a:solidFill>
                <a:latin typeface="Arial" pitchFamily="34" charset="0"/>
              </a:defRPr>
            </a:lvl1pPr>
            <a:lvl2pPr marL="263525" indent="-263525">
              <a:spcBef>
                <a:spcPts val="600"/>
              </a:spcBef>
              <a:buClr>
                <a:schemeClr val="accent1"/>
              </a:buClr>
              <a:buSzPct val="110000"/>
              <a:buFont typeface="Arial" pitchFamily="34" charset="0"/>
              <a:buChar char="•"/>
              <a:defRPr sz="1200" baseline="0">
                <a:solidFill>
                  <a:schemeClr val="tx1"/>
                </a:solidFill>
                <a:latin typeface="Arial" pitchFamily="34" charset="0"/>
              </a:defRPr>
            </a:lvl2pPr>
            <a:lvl3pPr marL="536575" indent="-273050">
              <a:spcBef>
                <a:spcPts val="600"/>
              </a:spcBef>
              <a:buClr>
                <a:schemeClr val="accent1"/>
              </a:buClr>
              <a:buSzPct val="110000"/>
              <a:buFont typeface="Arial" pitchFamily="34" charset="0"/>
              <a:buChar char="•"/>
              <a:defRPr sz="1200">
                <a:solidFill>
                  <a:schemeClr val="tx1"/>
                </a:solidFill>
                <a:latin typeface="Arial" pitchFamily="34" charset="0"/>
              </a:defRPr>
            </a:lvl3pPr>
            <a:lvl4pPr marL="811213" indent="-274638">
              <a:spcBef>
                <a:spcPts val="600"/>
              </a:spcBef>
              <a:buClr>
                <a:schemeClr val="accent1"/>
              </a:buClr>
              <a:buSzPct val="110000"/>
              <a:buFont typeface="Arial" pitchFamily="34" charset="0"/>
              <a:buChar char="•"/>
              <a:defRPr sz="1100">
                <a:solidFill>
                  <a:schemeClr val="tx1"/>
                </a:solidFill>
                <a:latin typeface="Arial" pitchFamily="34" charset="0"/>
              </a:defRPr>
            </a:lvl4pPr>
            <a:lvl5pPr marL="1074738" indent="-263525">
              <a:spcBef>
                <a:spcPts val="600"/>
              </a:spcBef>
              <a:buClr>
                <a:schemeClr val="accent1"/>
              </a:buClr>
              <a:buSzPct val="110000"/>
              <a:buFont typeface="Arial" pitchFamily="34" charset="0"/>
              <a:buChar char="•"/>
              <a:defRPr sz="105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Image 13"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pic>
        <p:nvPicPr>
          <p:cNvPr id="13" name="Image 12" descr="footer-LowDNA.jpg"/>
          <p:cNvPicPr>
            <a:picLocks noChangeAspect="1"/>
          </p:cNvPicPr>
          <p:nvPr userDrawn="1"/>
        </p:nvPicPr>
        <p:blipFill>
          <a:blip r:embed="rId2" cstate="print"/>
          <a:stretch>
            <a:fillRect/>
          </a:stretch>
        </p:blipFill>
        <p:spPr>
          <a:xfrm>
            <a:off x="0" y="5532120"/>
            <a:ext cx="9124334" cy="1325880"/>
          </a:xfrm>
          <a:prstGeom prst="rect">
            <a:avLst/>
          </a:prstGeom>
        </p:spPr>
      </p:pic>
      <p:sp>
        <p:nvSpPr>
          <p:cNvPr id="15" name="Slide Number Placeholder 5"/>
          <p:cNvSpPr>
            <a:spLocks noGrp="1"/>
          </p:cNvSpPr>
          <p:nvPr>
            <p:ph type="sldNum" sz="quarter" idx="12"/>
          </p:nvPr>
        </p:nvSpPr>
        <p:spPr>
          <a:xfrm>
            <a:off x="5575577" y="6516090"/>
            <a:ext cx="1037672"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‹nr.›</a:t>
            </a:fld>
            <a:endParaRPr lang="en-US" dirty="0"/>
          </a:p>
        </p:txBody>
      </p:sp>
      <p:sp>
        <p:nvSpPr>
          <p:cNvPr id="10" name="Title Placeholder 1"/>
          <p:cNvSpPr>
            <a:spLocks noGrp="1"/>
          </p:cNvSpPr>
          <p:nvPr>
            <p:ph type="title"/>
          </p:nvPr>
        </p:nvSpPr>
        <p:spPr>
          <a:xfrm>
            <a:off x="596745" y="185739"/>
            <a:ext cx="10982639" cy="920750"/>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
        <p:nvSpPr>
          <p:cNvPr id="11" name="Content Placeholder 20"/>
          <p:cNvSpPr>
            <a:spLocks noGrp="1"/>
          </p:cNvSpPr>
          <p:nvPr>
            <p:ph sz="quarter" idx="17"/>
          </p:nvPr>
        </p:nvSpPr>
        <p:spPr>
          <a:xfrm>
            <a:off x="598863" y="1266825"/>
            <a:ext cx="527336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20"/>
          <p:cNvSpPr>
            <a:spLocks noGrp="1"/>
          </p:cNvSpPr>
          <p:nvPr>
            <p:ph sz="quarter" idx="23"/>
          </p:nvPr>
        </p:nvSpPr>
        <p:spPr>
          <a:xfrm>
            <a:off x="6320242" y="1266825"/>
            <a:ext cx="5273360" cy="4886325"/>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Image 15" descr="CGI Logo 2012.emf"/>
          <p:cNvPicPr>
            <a:picLocks noChangeAspect="1"/>
          </p:cNvPicPr>
          <p:nvPr userDrawn="1"/>
        </p:nvPicPr>
        <p:blipFill>
          <a:blip r:embed="rId3" cstate="print"/>
          <a:stretch>
            <a:fillRect/>
          </a:stretch>
        </p:blipFill>
        <p:spPr>
          <a:xfrm>
            <a:off x="10858500" y="6317674"/>
            <a:ext cx="727087" cy="338328"/>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0" name="Image 39" descr="section-widescreen.jpg"/>
          <p:cNvPicPr>
            <a:picLocks noChangeAspect="1"/>
          </p:cNvPicPr>
          <p:nvPr userDrawn="1"/>
        </p:nvPicPr>
        <p:blipFill>
          <a:blip r:embed="rId2" cstate="print"/>
          <a:stretch>
            <a:fillRect/>
          </a:stretch>
        </p:blipFill>
        <p:spPr>
          <a:xfrm>
            <a:off x="0" y="2286521"/>
            <a:ext cx="12188825" cy="2284958"/>
          </a:xfrm>
          <a:prstGeom prst="rect">
            <a:avLst/>
          </a:prstGeom>
        </p:spPr>
      </p:pic>
      <p:pic>
        <p:nvPicPr>
          <p:cNvPr id="44" name="Image 43" descr="molecules-widescreen-beet.png"/>
          <p:cNvPicPr>
            <a:picLocks noChangeAspect="1"/>
          </p:cNvPicPr>
          <p:nvPr userDrawn="1"/>
        </p:nvPicPr>
        <p:blipFill>
          <a:blip r:embed="rId3" cstate="print"/>
          <a:stretch>
            <a:fillRect/>
          </a:stretch>
        </p:blipFill>
        <p:spPr>
          <a:xfrm>
            <a:off x="0" y="1562"/>
            <a:ext cx="12188824" cy="6854874"/>
          </a:xfrm>
          <a:prstGeom prst="rect">
            <a:avLst/>
          </a:prstGeom>
        </p:spPr>
      </p:pic>
      <p:sp>
        <p:nvSpPr>
          <p:cNvPr id="2" name="Title 1"/>
          <p:cNvSpPr>
            <a:spLocks noGrp="1"/>
          </p:cNvSpPr>
          <p:nvPr>
            <p:ph type="ctrTitle"/>
          </p:nvPr>
        </p:nvSpPr>
        <p:spPr>
          <a:xfrm>
            <a:off x="596744" y="253048"/>
            <a:ext cx="10999568" cy="605254"/>
          </a:xfrm>
        </p:spPr>
        <p:txBody>
          <a:bodyPr wrap="square" lIns="0" tIns="0" rIns="0" bIns="0">
            <a:noAutofit/>
          </a:bodyPr>
          <a:lstStyle>
            <a:lvl1pPr algn="l">
              <a:defRPr sz="3900" baseline="0">
                <a:solidFill>
                  <a:schemeClr val="tx2"/>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a:xfrm>
            <a:off x="596745" y="855981"/>
            <a:ext cx="10999568" cy="629920"/>
          </a:xfrm>
          <a:prstGeom prst="rect">
            <a:avLst/>
          </a:prstGeom>
        </p:spPr>
        <p:txBody>
          <a:bodyPr lIns="0" tIns="0" rIns="0" bIns="0" anchor="t" anchorCtr="0">
            <a:noAutofit/>
          </a:bodyPr>
          <a:lstStyle>
            <a:lvl1pPr marL="0" indent="0" algn="l">
              <a:buNone/>
              <a:defRPr sz="39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pic>
        <p:nvPicPr>
          <p:cNvPr id="43" name="Image 42" descr="CGI Logo tagline EN.emf"/>
          <p:cNvPicPr>
            <a:picLocks noChangeAspect="1"/>
          </p:cNvPicPr>
          <p:nvPr userDrawn="1"/>
        </p:nvPicPr>
        <p:blipFill>
          <a:blip r:embed="rId4" cstate="print"/>
          <a:stretch>
            <a:fillRect/>
          </a:stretch>
        </p:blipFill>
        <p:spPr>
          <a:xfrm>
            <a:off x="9578340" y="5830799"/>
            <a:ext cx="2089175" cy="859536"/>
          </a:xfrm>
          <a:prstGeom prst="rect">
            <a:avLst/>
          </a:prstGeom>
        </p:spPr>
      </p:pic>
      <p:pic>
        <p:nvPicPr>
          <p:cNvPr id="7" name="image93.png" descr="Signature_A_40years_BEET.png"/>
          <p:cNvPicPr/>
          <p:nvPr userDrawn="1"/>
        </p:nvPicPr>
        <p:blipFill>
          <a:blip r:embed="rId5">
            <a:extLst/>
          </a:blip>
          <a:stretch>
            <a:fillRect/>
          </a:stretch>
        </p:blipFill>
        <p:spPr>
          <a:xfrm>
            <a:off x="622150" y="5890259"/>
            <a:ext cx="710867" cy="516994"/>
          </a:xfrm>
          <a:prstGeom prst="rect">
            <a:avLst/>
          </a:prstGeom>
          <a:ln w="12700">
            <a:miter lim="400000"/>
          </a:ln>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43" name="Picture 6" descr="cover_bg_beet_part2.jpg &lt;IGNORE&gt;"/>
          <p:cNvPicPr>
            <a:picLocks/>
          </p:cNvPicPr>
          <p:nvPr userDrawn="1"/>
        </p:nvPicPr>
        <p:blipFill>
          <a:blip r:embed="rId2" cstate="print"/>
          <a:stretch>
            <a:fillRect/>
          </a:stretch>
        </p:blipFill>
        <p:spPr>
          <a:xfrm>
            <a:off x="0" y="0"/>
            <a:ext cx="12188825" cy="6858000"/>
          </a:xfrm>
          <a:prstGeom prst="rect">
            <a:avLst/>
          </a:prstGeom>
        </p:spPr>
      </p:pic>
      <p:pic>
        <p:nvPicPr>
          <p:cNvPr id="45" name="Image 44" descr="section-widescreen.jpg"/>
          <p:cNvPicPr>
            <a:picLocks noChangeAspect="1"/>
          </p:cNvPicPr>
          <p:nvPr userDrawn="1"/>
        </p:nvPicPr>
        <p:blipFill>
          <a:blip r:embed="rId3" cstate="print"/>
          <a:stretch>
            <a:fillRect/>
          </a:stretch>
        </p:blipFill>
        <p:spPr>
          <a:xfrm>
            <a:off x="0" y="2286521"/>
            <a:ext cx="12188825" cy="2284958"/>
          </a:xfrm>
          <a:prstGeom prst="rect">
            <a:avLst/>
          </a:prstGeom>
        </p:spPr>
      </p:pic>
      <p:pic>
        <p:nvPicPr>
          <p:cNvPr id="44" name="Image 43" descr="molecules-widescreen-beet.png"/>
          <p:cNvPicPr>
            <a:picLocks noChangeAspect="1"/>
          </p:cNvPicPr>
          <p:nvPr userDrawn="1"/>
        </p:nvPicPr>
        <p:blipFill>
          <a:blip r:embed="rId4" cstate="print"/>
          <a:stretch>
            <a:fillRect/>
          </a:stretch>
        </p:blipFill>
        <p:spPr>
          <a:xfrm>
            <a:off x="0" y="1562"/>
            <a:ext cx="12188824" cy="6854875"/>
          </a:xfrm>
          <a:prstGeom prst="rect">
            <a:avLst/>
          </a:prstGeom>
        </p:spPr>
      </p:pic>
      <p:sp>
        <p:nvSpPr>
          <p:cNvPr id="2" name="Title 1"/>
          <p:cNvSpPr>
            <a:spLocks noGrp="1"/>
          </p:cNvSpPr>
          <p:nvPr>
            <p:ph type="ctrTitle"/>
          </p:nvPr>
        </p:nvSpPr>
        <p:spPr bwMode="gray">
          <a:xfrm>
            <a:off x="596743" y="253048"/>
            <a:ext cx="10999569" cy="605254"/>
          </a:xfrm>
        </p:spPr>
        <p:txBody>
          <a:bodyPr wrap="square" lIns="0" tIns="0" rIns="0" bIns="0">
            <a:noAutofit/>
          </a:bodyPr>
          <a:lstStyle>
            <a:lvl1pPr algn="l">
              <a:defRPr sz="3900" baseline="0">
                <a:solidFill>
                  <a:srgbClr val="FFFFFF"/>
                </a:solidFill>
              </a:defRPr>
            </a:lvl1pPr>
          </a:lstStyle>
          <a:p>
            <a:r>
              <a:rPr lang="en-US" noProof="0" smtClean="0"/>
              <a:t>Click to edit Master title style</a:t>
            </a:r>
            <a:endParaRPr lang="en-US" noProof="0" dirty="0"/>
          </a:p>
        </p:txBody>
      </p:sp>
      <p:sp>
        <p:nvSpPr>
          <p:cNvPr id="13" name="Subtitle 2"/>
          <p:cNvSpPr>
            <a:spLocks noGrp="1"/>
          </p:cNvSpPr>
          <p:nvPr>
            <p:ph type="subTitle" idx="1"/>
          </p:nvPr>
        </p:nvSpPr>
        <p:spPr bwMode="gray">
          <a:xfrm>
            <a:off x="596745" y="855981"/>
            <a:ext cx="10999568" cy="629920"/>
          </a:xfrm>
          <a:prstGeom prst="rect">
            <a:avLst/>
          </a:prstGeom>
        </p:spPr>
        <p:txBody>
          <a:bodyPr lIns="0" tIns="0" rIns="0" bIns="0" anchor="t" anchorCtr="0">
            <a:noAutofit/>
          </a:bodyPr>
          <a:lstStyle>
            <a:lvl1pPr marL="0" indent="0" algn="l">
              <a:buNone/>
              <a:defRPr sz="3900">
                <a:solidFill>
                  <a:srgbClr val="FFFFFF"/>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a:p>
        </p:txBody>
      </p:sp>
      <p:pic>
        <p:nvPicPr>
          <p:cNvPr id="41" name="Image 40" descr="CGI Logo tagline EN.emf"/>
          <p:cNvPicPr>
            <a:picLocks noChangeAspect="1"/>
          </p:cNvPicPr>
          <p:nvPr userDrawn="1"/>
        </p:nvPicPr>
        <p:blipFill>
          <a:blip r:embed="rId5" cstate="print"/>
          <a:stretch>
            <a:fillRect/>
          </a:stretch>
        </p:blipFill>
        <p:spPr>
          <a:xfrm>
            <a:off x="9578340" y="5830799"/>
            <a:ext cx="2089175" cy="859535"/>
          </a:xfrm>
          <a:prstGeom prst="rect">
            <a:avLst/>
          </a:prstGeom>
        </p:spPr>
      </p:pic>
      <p:pic>
        <p:nvPicPr>
          <p:cNvPr id="8" name="Picture 2" descr="C:\Users\Sukumaranam\Documents\My Received Files\40years_signature_ENG_Light.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15201" y="5813331"/>
            <a:ext cx="853440" cy="640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6745" y="178078"/>
            <a:ext cx="10982639" cy="925509"/>
          </a:xfrm>
          <a:prstGeom prst="rect">
            <a:avLst/>
          </a:prstGeom>
        </p:spPr>
        <p:txBody>
          <a:bodyPr vert="horz" lIns="0" tIns="0" rIns="0" bIns="0" rtlCol="0" anchor="ctr" anchorCtr="0">
            <a:normAutofit/>
          </a:bodyPr>
          <a:lstStyle/>
          <a:p>
            <a:r>
              <a:rPr lang="en-US" noProof="0" smtClean="0"/>
              <a:t>Click to edit Master title style</a:t>
            </a:r>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66" r:id="rId2"/>
    <p:sldLayoutId id="2147483674" r:id="rId3"/>
    <p:sldLayoutId id="2147483671" r:id="rId4"/>
    <p:sldLayoutId id="2147483678" r:id="rId5"/>
    <p:sldLayoutId id="2147483679" r:id="rId6"/>
    <p:sldLayoutId id="2147483665" r:id="rId7"/>
    <p:sldLayoutId id="2147483670" r:id="rId8"/>
    <p:sldLayoutId id="2147483692" r:id="rId9"/>
    <p:sldLayoutId id="2147483650" r:id="rId10"/>
    <p:sldLayoutId id="2147483667" r:id="rId11"/>
    <p:sldLayoutId id="2147483668" r:id="rId12"/>
    <p:sldLayoutId id="2147483687" r:id="rId13"/>
    <p:sldLayoutId id="2147483690" r:id="rId14"/>
    <p:sldLayoutId id="2147483691" r:id="rId15"/>
    <p:sldLayoutId id="2147483661" r:id="rId16"/>
    <p:sldLayoutId id="2147483660" r:id="rId17"/>
    <p:sldLayoutId id="2147483672" r:id="rId18"/>
  </p:sldLayoutIdLst>
  <p:hf hdr="0" ftr="0" dt="0"/>
  <p:txStyles>
    <p:titleStyle>
      <a:lvl1pPr algn="l" defTabSz="914400" rtl="0" eaLnBrk="1" latinLnBrk="0" hangingPunct="1">
        <a:spcBef>
          <a:spcPct val="0"/>
        </a:spcBef>
        <a:buNone/>
        <a:defRPr sz="3000" kern="1200">
          <a:solidFill>
            <a:schemeClr val="tx2"/>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7.xml"/><Relationship Id="rId5" Type="http://schemas.openxmlformats.org/officeDocument/2006/relationships/notesSlide" Target="../notesSlides/notesSlide11.xml"/><Relationship Id="rId6" Type="http://schemas.openxmlformats.org/officeDocument/2006/relationships/image" Target="../media/image27.jpeg"/><Relationship Id="rId1" Type="http://schemas.openxmlformats.org/officeDocument/2006/relationships/tags" Target="../tags/tag1.xml"/><Relationship Id="rId2"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jpeg"/><Relationship Id="rId14" Type="http://schemas.openxmlformats.org/officeDocument/2006/relationships/image" Target="../media/image26.jpeg"/><Relationship Id="rId15"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jpeg"/><Relationship Id="rId10"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lt;TITLE&gt;"/>
          <p:cNvSpPr>
            <a:spLocks noGrp="1"/>
          </p:cNvSpPr>
          <p:nvPr>
            <p:ph type="ctrTitle"/>
          </p:nvPr>
        </p:nvSpPr>
        <p:spPr/>
        <p:txBody>
          <a:bodyPr>
            <a:normAutofit fontScale="90000"/>
          </a:bodyPr>
          <a:lstStyle/>
          <a:p>
            <a:r>
              <a:rPr lang="en-US" dirty="0" smtClean="0"/>
              <a:t>Smart Shipping Challenge</a:t>
            </a:r>
            <a:br>
              <a:rPr lang="en-US" dirty="0" smtClean="0"/>
            </a:br>
            <a:r>
              <a:rPr lang="en-US" sz="3000" i="1" dirty="0" err="1" smtClean="0"/>
              <a:t>Optimale</a:t>
            </a:r>
            <a:r>
              <a:rPr lang="en-US" sz="3000" i="1" dirty="0" smtClean="0"/>
              <a:t> </a:t>
            </a:r>
            <a:r>
              <a:rPr lang="en-US" sz="3000" i="1" dirty="0" err="1" smtClean="0"/>
              <a:t>doorstroming</a:t>
            </a:r>
            <a:r>
              <a:rPr lang="en-US" sz="3000" i="1" dirty="0" smtClean="0"/>
              <a:t> door </a:t>
            </a:r>
            <a:r>
              <a:rPr lang="en-US" sz="3000" i="1" dirty="0" err="1" smtClean="0"/>
              <a:t>autonome</a:t>
            </a:r>
            <a:r>
              <a:rPr lang="en-US" sz="3000" i="1" dirty="0" smtClean="0"/>
              <a:t> </a:t>
            </a:r>
            <a:r>
              <a:rPr lang="en-US" sz="3000" i="1" dirty="0" err="1" smtClean="0"/>
              <a:t>afstemming</a:t>
            </a:r>
            <a:r>
              <a:rPr lang="en-US" sz="3000" i="1" dirty="0" smtClean="0"/>
              <a:t> </a:t>
            </a:r>
            <a:r>
              <a:rPr lang="en-US" sz="3000" i="1" dirty="0" err="1" smtClean="0"/>
              <a:t>tussen</a:t>
            </a:r>
            <a:r>
              <a:rPr lang="en-US" sz="3000" i="1" dirty="0" smtClean="0"/>
              <a:t> </a:t>
            </a:r>
            <a:br>
              <a:rPr lang="en-US" sz="3000" i="1" dirty="0" smtClean="0"/>
            </a:br>
            <a:r>
              <a:rPr lang="en-US" sz="3000" i="1" dirty="0" err="1" smtClean="0"/>
              <a:t>schepen</a:t>
            </a:r>
            <a:r>
              <a:rPr lang="en-US" sz="3000" i="1" dirty="0" smtClean="0"/>
              <a:t> en </a:t>
            </a:r>
            <a:r>
              <a:rPr lang="en-US" sz="3000" i="1" dirty="0" err="1" smtClean="0"/>
              <a:t>objecten</a:t>
            </a:r>
            <a:endParaRPr lang="en-US" sz="3000" i="1" dirty="0"/>
          </a:p>
        </p:txBody>
      </p:sp>
      <p:sp>
        <p:nvSpPr>
          <p:cNvPr id="3" name="Subtitle 2" descr="&lt;SUBTITLE&gt;"/>
          <p:cNvSpPr>
            <a:spLocks noGrp="1"/>
          </p:cNvSpPr>
          <p:nvPr>
            <p:ph type="subTitle" idx="1"/>
          </p:nvPr>
        </p:nvSpPr>
        <p:spPr>
          <a:xfrm>
            <a:off x="596745" y="5721349"/>
            <a:ext cx="7839834" cy="757510"/>
          </a:xfrm>
        </p:spPr>
        <p:txBody>
          <a:bodyPr>
            <a:normAutofit/>
          </a:bodyPr>
          <a:lstStyle/>
          <a:p>
            <a:r>
              <a:rPr lang="en-GB" dirty="0" smtClean="0"/>
              <a:t>Name: 	Tom van Dijk</a:t>
            </a:r>
          </a:p>
          <a:p>
            <a:r>
              <a:rPr lang="en-GB" dirty="0" smtClean="0"/>
              <a:t>Date:	13-06-2017</a:t>
            </a:r>
            <a:endParaRPr lang="en-US" dirty="0" smtClean="0"/>
          </a:p>
        </p:txBody>
      </p:sp>
      <p:pic>
        <p:nvPicPr>
          <p:cNvPr id="1028"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2696" y="5818503"/>
            <a:ext cx="2885705" cy="5499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Autofit/>
          </a:bodyPr>
          <a:lstStyle/>
          <a:p>
            <a:r>
              <a:rPr lang="nl-NL" dirty="0" smtClean="0"/>
              <a:t>Lopende initiatieven: Het project </a:t>
            </a:r>
            <a:r>
              <a:rPr lang="nl-NL" b="1" dirty="0" smtClean="0"/>
              <a:t>Blauwe Golf </a:t>
            </a:r>
            <a:r>
              <a:rPr lang="nl-NL" dirty="0" smtClean="0"/>
              <a:t>creëert een basis voor slimme </a:t>
            </a:r>
            <a:r>
              <a:rPr lang="nl-NL" b="1" dirty="0" smtClean="0"/>
              <a:t>vaaradviezen</a:t>
            </a:r>
            <a:r>
              <a:rPr lang="nl-NL" dirty="0" smtClean="0"/>
              <a:t>. Nu op naar </a:t>
            </a:r>
            <a:r>
              <a:rPr lang="nl-NL" b="1" dirty="0" smtClean="0"/>
              <a:t>Autonoom</a:t>
            </a:r>
            <a:r>
              <a:rPr lang="nl-NL" dirty="0" smtClean="0"/>
              <a:t>. </a:t>
            </a:r>
            <a:endParaRPr lang="en-US" dirty="0"/>
          </a:p>
        </p:txBody>
      </p:sp>
      <p:sp>
        <p:nvSpPr>
          <p:cNvPr id="5" name="Slide Number Placeholder 4"/>
          <p:cNvSpPr>
            <a:spLocks noGrp="1"/>
          </p:cNvSpPr>
          <p:nvPr>
            <p:ph type="sldNum" sz="quarter" idx="12"/>
          </p:nvPr>
        </p:nvSpPr>
        <p:spPr/>
        <p:txBody>
          <a:bodyPr/>
          <a:lstStyle/>
          <a:p>
            <a:fld id="{525A3C56-E491-49B2-93F3-63532DF516BC}" type="slidenum">
              <a:rPr lang="en-US" smtClean="0"/>
              <a:pPr/>
              <a:t>10</a:t>
            </a:fld>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04" y="1422682"/>
            <a:ext cx="3768889" cy="33005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3751"/>
          <a:stretch/>
        </p:blipFill>
        <p:spPr bwMode="auto">
          <a:xfrm>
            <a:off x="4903149" y="1422681"/>
            <a:ext cx="5081454" cy="33005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r="3505"/>
          <a:stretch/>
        </p:blipFill>
        <p:spPr bwMode="auto">
          <a:xfrm>
            <a:off x="2509269" y="3129569"/>
            <a:ext cx="4073439" cy="34590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5286" y="3161100"/>
            <a:ext cx="4571555" cy="34590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5175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hevron 18"/>
          <p:cNvSpPr/>
          <p:nvPr/>
        </p:nvSpPr>
        <p:spPr bwMode="gray">
          <a:xfrm rot="5400000">
            <a:off x="277670" y="1755969"/>
            <a:ext cx="1761872" cy="1105786"/>
          </a:xfrm>
          <a:prstGeom prst="chevron">
            <a:avLst>
              <a:gd name="adj" fmla="val 34615"/>
            </a:avLst>
          </a:prstGeom>
          <a:solidFill>
            <a:schemeClr val="accent2"/>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3" name="Title 2"/>
          <p:cNvSpPr>
            <a:spLocks noGrp="1"/>
          </p:cNvSpPr>
          <p:nvPr>
            <p:ph type="title"/>
          </p:nvPr>
        </p:nvSpPr>
        <p:spPr>
          <a:xfrm>
            <a:off x="596745" y="185739"/>
            <a:ext cx="11442855" cy="920750"/>
          </a:xfrm>
        </p:spPr>
        <p:txBody>
          <a:bodyPr>
            <a:noAutofit/>
          </a:bodyPr>
          <a:lstStyle/>
          <a:p>
            <a:r>
              <a:rPr lang="nl-NL" dirty="0" smtClean="0"/>
              <a:t>Extra Ingrediënten: </a:t>
            </a:r>
            <a:r>
              <a:rPr lang="nl-NL" b="1" dirty="0" smtClean="0"/>
              <a:t>Autonome aansturing </a:t>
            </a:r>
            <a:r>
              <a:rPr lang="nl-NL" dirty="0" smtClean="0"/>
              <a:t>brug en (autonome) </a:t>
            </a:r>
            <a:r>
              <a:rPr lang="nl-NL" b="1" dirty="0" smtClean="0"/>
              <a:t>individuele</a:t>
            </a:r>
            <a:r>
              <a:rPr lang="nl-NL" dirty="0" smtClean="0"/>
              <a:t> </a:t>
            </a:r>
            <a:r>
              <a:rPr lang="nl-NL" b="1" dirty="0" smtClean="0"/>
              <a:t>snelheidsaanpassing</a:t>
            </a:r>
            <a:r>
              <a:rPr lang="nl-NL" dirty="0" smtClean="0"/>
              <a:t> schip</a:t>
            </a:r>
            <a:endParaRPr lang="nl-NL" dirty="0"/>
          </a:p>
        </p:txBody>
      </p:sp>
      <p:sp>
        <p:nvSpPr>
          <p:cNvPr id="11" name="Rectangle 3"/>
          <p:cNvSpPr>
            <a:spLocks noChangeArrowheads="1"/>
          </p:cNvSpPr>
          <p:nvPr>
            <p:custDataLst>
              <p:tags r:id="rId1"/>
            </p:custDataLst>
          </p:nvPr>
        </p:nvSpPr>
        <p:spPr bwMode="auto">
          <a:xfrm>
            <a:off x="956478" y="1865152"/>
            <a:ext cx="4529921" cy="900792"/>
          </a:xfrm>
          <a:prstGeom prst="rect">
            <a:avLst/>
          </a:prstGeom>
          <a:solidFill>
            <a:srgbClr val="FFFFFF"/>
          </a:solidFill>
          <a:ln w="9525">
            <a:solidFill>
              <a:schemeClr val="tx1"/>
            </a:solidFill>
            <a:miter lim="800000"/>
            <a:headEnd/>
            <a:tailEnd/>
          </a:ln>
        </p:spPr>
        <p:txBody>
          <a:bodyPr wrap="square" lIns="144000" tIns="144000" rIns="0" bIns="108000" anchor="ctr">
            <a:spAutoFit/>
          </a:bodyPr>
          <a:lstStyle/>
          <a:p>
            <a:r>
              <a:rPr lang="nl-NL" sz="1400" b="1" dirty="0" smtClean="0"/>
              <a:t>Volledige autonoom de brug openen</a:t>
            </a:r>
            <a:br>
              <a:rPr lang="nl-NL" sz="1400" b="1" dirty="0" smtClean="0"/>
            </a:br>
            <a:r>
              <a:rPr lang="nl-NL" sz="1400" b="1" dirty="0" smtClean="0"/>
              <a:t>(op  het  moment dat de schepen op het ideaal berekend moment aan komen varen)</a:t>
            </a:r>
            <a:endParaRPr lang="nl-NL" sz="1300" dirty="0" smtClean="0"/>
          </a:p>
        </p:txBody>
      </p:sp>
      <p:sp>
        <p:nvSpPr>
          <p:cNvPr id="22" name="TextBox 21"/>
          <p:cNvSpPr txBox="1"/>
          <p:nvPr/>
        </p:nvSpPr>
        <p:spPr bwMode="auto">
          <a:xfrm>
            <a:off x="6058456" y="1836002"/>
            <a:ext cx="2325523" cy="1015663"/>
          </a:xfrm>
          <a:prstGeom prst="rect">
            <a:avLst/>
          </a:prstGeom>
          <a:noFill/>
          <a:ln w="9525" algn="ctr">
            <a:noFill/>
            <a:miter lim="800000"/>
            <a:headEnd/>
            <a:tailEnd/>
          </a:ln>
          <a:effectLst/>
        </p:spPr>
        <p:txBody>
          <a:bodyPr wrap="square" lIns="0" tIns="0" rIns="0" bIns="0" rtlCol="0">
            <a:spAutoFit/>
          </a:bodyPr>
          <a:lstStyle>
            <a:defPPr>
              <a:defRPr lang="en-US"/>
            </a:defPPr>
            <a:lvl1pPr marL="285750" indent="-285750">
              <a:buFont typeface="Arial" panose="020B0604020202020204" pitchFamily="34" charset="0"/>
              <a:buChar char="•"/>
              <a:defRPr sz="1300" b="1">
                <a:cs typeface="Arial" pitchFamily="34" charset="0"/>
              </a:defRPr>
            </a:lvl1pPr>
          </a:lstStyle>
          <a:p>
            <a:r>
              <a:rPr lang="en-US" sz="1100" b="0" dirty="0" err="1" smtClean="0"/>
              <a:t>Brug</a:t>
            </a:r>
            <a:r>
              <a:rPr lang="en-US" sz="1100" b="0" dirty="0" smtClean="0"/>
              <a:t> </a:t>
            </a:r>
            <a:r>
              <a:rPr lang="en-US" sz="1100" b="0" dirty="0" err="1" smtClean="0"/>
              <a:t>aansturen</a:t>
            </a:r>
            <a:r>
              <a:rPr lang="en-US" sz="1100" b="0" dirty="0" smtClean="0"/>
              <a:t> </a:t>
            </a:r>
            <a:r>
              <a:rPr lang="en-US" sz="1100" b="0" dirty="0"/>
              <a:t>op </a:t>
            </a:r>
            <a:r>
              <a:rPr lang="en-US" sz="1100" b="0" dirty="0" err="1" smtClean="0"/>
              <a:t>afstand</a:t>
            </a:r>
            <a:r>
              <a:rPr lang="en-US" sz="1100" b="0" dirty="0" smtClean="0"/>
              <a:t>  </a:t>
            </a:r>
          </a:p>
          <a:p>
            <a:r>
              <a:rPr lang="en-US" sz="1100" b="0" dirty="0" smtClean="0"/>
              <a:t>Serious </a:t>
            </a:r>
            <a:r>
              <a:rPr lang="en-US" sz="1100" b="0" dirty="0"/>
              <a:t>Game </a:t>
            </a:r>
            <a:r>
              <a:rPr lang="en-US" sz="1100" b="0" dirty="0" err="1"/>
              <a:t>Provincie</a:t>
            </a:r>
            <a:r>
              <a:rPr lang="en-US" sz="1100" b="0" dirty="0"/>
              <a:t> </a:t>
            </a:r>
            <a:r>
              <a:rPr lang="en-US" sz="1100" b="0" dirty="0" smtClean="0"/>
              <a:t>ZH </a:t>
            </a:r>
          </a:p>
          <a:p>
            <a:r>
              <a:rPr lang="en-US" sz="1100" b="0" dirty="0" smtClean="0"/>
              <a:t>IMMA 	</a:t>
            </a:r>
          </a:p>
          <a:p>
            <a:r>
              <a:rPr lang="en-US" sz="1100" b="0" dirty="0" err="1" smtClean="0"/>
              <a:t>DittLab</a:t>
            </a:r>
            <a:r>
              <a:rPr lang="en-US" sz="1100" b="0" dirty="0" smtClean="0"/>
              <a:t>- Big data analytics</a:t>
            </a:r>
          </a:p>
          <a:p>
            <a:r>
              <a:rPr lang="en-US" sz="1100" b="0" dirty="0" err="1" smtClean="0"/>
              <a:t>Measlandkering</a:t>
            </a:r>
            <a:r>
              <a:rPr lang="en-US" sz="1100" b="0" dirty="0" smtClean="0"/>
              <a:t> </a:t>
            </a:r>
          </a:p>
          <a:p>
            <a:r>
              <a:rPr lang="en-US" sz="1100" b="0" dirty="0" smtClean="0"/>
              <a:t>Charm, Pro-rail </a:t>
            </a:r>
          </a:p>
        </p:txBody>
      </p:sp>
      <p:sp>
        <p:nvSpPr>
          <p:cNvPr id="23" name="TextBox 22"/>
          <p:cNvSpPr txBox="1"/>
          <p:nvPr/>
        </p:nvSpPr>
        <p:spPr bwMode="auto">
          <a:xfrm>
            <a:off x="6039128" y="3396934"/>
            <a:ext cx="5485214" cy="846386"/>
          </a:xfrm>
          <a:prstGeom prst="rect">
            <a:avLst/>
          </a:prstGeom>
          <a:noFill/>
          <a:ln w="9525" algn="ctr">
            <a:noFill/>
            <a:miter lim="800000"/>
            <a:headEnd/>
            <a:tailEnd/>
          </a:ln>
          <a:effectLst/>
        </p:spPr>
        <p:txBody>
          <a:bodyPr wrap="square" lIns="0" tIns="0" rIns="0" bIns="0" rtlCol="0">
            <a:spAutoFit/>
          </a:bodyPr>
          <a:lstStyle>
            <a:defPPr>
              <a:defRPr lang="en-US"/>
            </a:defPPr>
            <a:lvl1pPr marL="285750" indent="-285750">
              <a:buFont typeface="Arial" panose="020B0604020202020204" pitchFamily="34" charset="0"/>
              <a:buChar char="•"/>
              <a:defRPr sz="1300" b="0">
                <a:cs typeface="Arial" pitchFamily="34" charset="0"/>
              </a:defRPr>
            </a:lvl1pPr>
          </a:lstStyle>
          <a:p>
            <a:r>
              <a:rPr lang="en-US" sz="1100" dirty="0"/>
              <a:t>Truck </a:t>
            </a:r>
            <a:r>
              <a:rPr lang="en-US" sz="1100" dirty="0" smtClean="0"/>
              <a:t>Platooning</a:t>
            </a:r>
          </a:p>
          <a:p>
            <a:r>
              <a:rPr lang="en-US" sz="1100" dirty="0" smtClean="0"/>
              <a:t>IMMA</a:t>
            </a:r>
          </a:p>
          <a:p>
            <a:r>
              <a:rPr lang="en-US" sz="1100" dirty="0" smtClean="0"/>
              <a:t>Best Drive, Gamification</a:t>
            </a:r>
            <a:r>
              <a:rPr lang="en-US" sz="1100" dirty="0"/>
              <a:t> </a:t>
            </a:r>
            <a:endParaRPr lang="en-US" sz="1100" i="1" dirty="0"/>
          </a:p>
          <a:p>
            <a:r>
              <a:rPr lang="en-US" sz="1100" dirty="0" err="1" smtClean="0"/>
              <a:t>Dittlab</a:t>
            </a:r>
            <a:r>
              <a:rPr lang="en-US" sz="1100" dirty="0" smtClean="0"/>
              <a:t>- Big </a:t>
            </a:r>
            <a:r>
              <a:rPr lang="en-US" sz="1100" dirty="0"/>
              <a:t>Data </a:t>
            </a:r>
            <a:r>
              <a:rPr lang="en-US" sz="1100" dirty="0" smtClean="0"/>
              <a:t>analytics </a:t>
            </a:r>
            <a:endParaRPr lang="en-US" sz="1100" i="1" dirty="0" smtClean="0"/>
          </a:p>
          <a:p>
            <a:r>
              <a:rPr lang="en-US" sz="1100" dirty="0" smtClean="0"/>
              <a:t>Charm</a:t>
            </a:r>
            <a:endParaRPr lang="en-US" sz="1100" i="1" dirty="0" smtClean="0"/>
          </a:p>
        </p:txBody>
      </p:sp>
      <p:sp>
        <p:nvSpPr>
          <p:cNvPr id="16" name="TextBox 15"/>
          <p:cNvSpPr txBox="1"/>
          <p:nvPr/>
        </p:nvSpPr>
        <p:spPr bwMode="auto">
          <a:xfrm>
            <a:off x="6039127" y="1464134"/>
            <a:ext cx="5727515" cy="292388"/>
          </a:xfrm>
          <a:prstGeom prst="rect">
            <a:avLst/>
          </a:prstGeom>
          <a:solidFill>
            <a:schemeClr val="bg1"/>
          </a:solidFill>
          <a:ln>
            <a:solidFill>
              <a:schemeClr val="bg1"/>
            </a:solidFill>
            <a:prstDash val="solid"/>
          </a:ln>
        </p:spPr>
        <p:txBody>
          <a:bodyPr wrap="square">
            <a:spAutoFit/>
          </a:bodyPr>
          <a:lstStyle>
            <a:defPPr>
              <a:defRPr lang="en-US"/>
            </a:defPPr>
            <a:lvl1pPr marL="342900" indent="-342900">
              <a:buFont typeface="Arial" panose="020B0604020202020204" pitchFamily="34" charset="0"/>
              <a:buChar char="•"/>
              <a:defRPr sz="1300"/>
            </a:lvl1pPr>
          </a:lstStyle>
          <a:p>
            <a:pPr marL="0" indent="0">
              <a:buNone/>
            </a:pPr>
            <a:r>
              <a:rPr lang="en-US" b="1" dirty="0"/>
              <a:t>I</a:t>
            </a:r>
            <a:r>
              <a:rPr lang="en-US" b="1" dirty="0" smtClean="0"/>
              <a:t>n </a:t>
            </a:r>
            <a:r>
              <a:rPr lang="en-US" b="1" dirty="0" err="1" smtClean="0"/>
              <a:t>lijn</a:t>
            </a:r>
            <a:r>
              <a:rPr lang="en-US" b="1" dirty="0" smtClean="0"/>
              <a:t> met  </a:t>
            </a:r>
            <a:r>
              <a:rPr lang="en-US" b="1" dirty="0" err="1" smtClean="0"/>
              <a:t>o.a</a:t>
            </a:r>
            <a:r>
              <a:rPr lang="en-US" b="1" dirty="0" smtClean="0"/>
              <a:t>. de </a:t>
            </a:r>
            <a:r>
              <a:rPr lang="en-US" b="1" dirty="0" err="1" smtClean="0"/>
              <a:t>volgende</a:t>
            </a:r>
            <a:r>
              <a:rPr lang="en-US" b="1" dirty="0" smtClean="0"/>
              <a:t> CGI </a:t>
            </a:r>
            <a:r>
              <a:rPr lang="en-US" b="1" dirty="0" err="1" smtClean="0"/>
              <a:t>projecten</a:t>
            </a:r>
            <a:r>
              <a:rPr lang="en-US" b="1" dirty="0"/>
              <a:t>*</a:t>
            </a:r>
            <a:r>
              <a:rPr lang="en-US" b="1" dirty="0" smtClean="0"/>
              <a:t>:</a:t>
            </a:r>
            <a:endParaRPr lang="en-US" b="1" dirty="0"/>
          </a:p>
        </p:txBody>
      </p:sp>
      <p:cxnSp>
        <p:nvCxnSpPr>
          <p:cNvPr id="17" name="Straight Connector 16"/>
          <p:cNvCxnSpPr/>
          <p:nvPr/>
        </p:nvCxnSpPr>
        <p:spPr bwMode="gray">
          <a:xfrm>
            <a:off x="5834742" y="1735555"/>
            <a:ext cx="5931900" cy="0"/>
          </a:xfrm>
          <a:prstGeom prst="line">
            <a:avLst/>
          </a:prstGeom>
          <a:noFill/>
          <a:ln w="12700">
            <a:solidFill>
              <a:schemeClr val="accent1"/>
            </a:solidFill>
            <a:round/>
            <a:headEnd/>
            <a:tailEnd/>
          </a:ln>
          <a:effectLst/>
        </p:spPr>
      </p:cxnSp>
      <p:sp>
        <p:nvSpPr>
          <p:cNvPr id="4" name="Slide Number Placeholder 3"/>
          <p:cNvSpPr>
            <a:spLocks noGrp="1"/>
          </p:cNvSpPr>
          <p:nvPr>
            <p:ph type="sldNum" sz="quarter" idx="12"/>
          </p:nvPr>
        </p:nvSpPr>
        <p:spPr/>
        <p:txBody>
          <a:bodyPr/>
          <a:lstStyle/>
          <a:p>
            <a:fld id="{525A3C56-E491-49B2-93F3-63532DF516BC}" type="slidenum">
              <a:rPr lang="en-US" smtClean="0"/>
              <a:pPr/>
              <a:t>11</a:t>
            </a:fld>
            <a:endParaRPr lang="en-US" dirty="0"/>
          </a:p>
        </p:txBody>
      </p:sp>
      <p:sp>
        <p:nvSpPr>
          <p:cNvPr id="20" name="Chevron 19"/>
          <p:cNvSpPr/>
          <p:nvPr/>
        </p:nvSpPr>
        <p:spPr bwMode="gray">
          <a:xfrm rot="5400000">
            <a:off x="311631" y="3267234"/>
            <a:ext cx="1693950" cy="1105786"/>
          </a:xfrm>
          <a:prstGeom prst="chevron">
            <a:avLst>
              <a:gd name="adj" fmla="val 34615"/>
            </a:avLst>
          </a:prstGeom>
          <a:solidFill>
            <a:schemeClr val="accent2"/>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14" name="Rectangle 3"/>
          <p:cNvSpPr>
            <a:spLocks noChangeArrowheads="1"/>
          </p:cNvSpPr>
          <p:nvPr>
            <p:custDataLst>
              <p:tags r:id="rId2"/>
            </p:custDataLst>
          </p:nvPr>
        </p:nvSpPr>
        <p:spPr bwMode="auto">
          <a:xfrm>
            <a:off x="951920" y="3340542"/>
            <a:ext cx="4534479" cy="900792"/>
          </a:xfrm>
          <a:prstGeom prst="rect">
            <a:avLst/>
          </a:prstGeom>
          <a:solidFill>
            <a:srgbClr val="FFFFFF"/>
          </a:solidFill>
          <a:ln w="9525">
            <a:solidFill>
              <a:schemeClr val="tx1"/>
            </a:solidFill>
            <a:miter lim="800000"/>
            <a:headEnd/>
            <a:tailEnd/>
          </a:ln>
        </p:spPr>
        <p:txBody>
          <a:bodyPr wrap="square" lIns="144000" tIns="144000" rIns="0" bIns="108000" anchor="ctr">
            <a:spAutoFit/>
          </a:bodyPr>
          <a:lstStyle/>
          <a:p>
            <a:r>
              <a:rPr lang="nl-NL" sz="1400" b="1" dirty="0" smtClean="0">
                <a:latin typeface="+mj-lt"/>
              </a:rPr>
              <a:t>Individuele snelheid schepen aanpassen (Evt. gedrag beïnvloeden schipper) zodat schepen als  ‘Schip-</a:t>
            </a:r>
            <a:r>
              <a:rPr lang="nl-NL" sz="1400" b="1" dirty="0" err="1" smtClean="0">
                <a:latin typeface="+mj-lt"/>
              </a:rPr>
              <a:t>Platoon</a:t>
            </a:r>
            <a:r>
              <a:rPr lang="nl-NL" sz="1400" b="1" dirty="0" smtClean="0">
                <a:latin typeface="+mj-lt"/>
              </a:rPr>
              <a:t>’ door brug varen</a:t>
            </a:r>
            <a:endParaRPr lang="nl-NL" sz="1300" dirty="0">
              <a:latin typeface="+mj-lt"/>
            </a:endParaRPr>
          </a:p>
        </p:txBody>
      </p:sp>
      <p:sp>
        <p:nvSpPr>
          <p:cNvPr id="21" name="Chevron 20"/>
          <p:cNvSpPr/>
          <p:nvPr/>
        </p:nvSpPr>
        <p:spPr bwMode="gray">
          <a:xfrm rot="5400000">
            <a:off x="274059" y="4772859"/>
            <a:ext cx="1769094" cy="1105786"/>
          </a:xfrm>
          <a:prstGeom prst="chevron">
            <a:avLst>
              <a:gd name="adj" fmla="val 34615"/>
            </a:avLst>
          </a:prstGeom>
          <a:solidFill>
            <a:schemeClr val="accent2"/>
          </a:solidFill>
          <a:ln w="9525" algn="ctr">
            <a:no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31" name="Rectangle 3"/>
          <p:cNvSpPr>
            <a:spLocks noChangeArrowheads="1"/>
          </p:cNvSpPr>
          <p:nvPr>
            <p:custDataLst>
              <p:tags r:id="rId3"/>
            </p:custDataLst>
          </p:nvPr>
        </p:nvSpPr>
        <p:spPr bwMode="auto">
          <a:xfrm>
            <a:off x="951922" y="4852958"/>
            <a:ext cx="4534477" cy="900792"/>
          </a:xfrm>
          <a:prstGeom prst="rect">
            <a:avLst/>
          </a:prstGeom>
          <a:solidFill>
            <a:srgbClr val="FFFFFF"/>
          </a:solidFill>
          <a:ln w="9525">
            <a:solidFill>
              <a:schemeClr val="tx1"/>
            </a:solidFill>
            <a:miter lim="800000"/>
            <a:headEnd/>
            <a:tailEnd/>
          </a:ln>
        </p:spPr>
        <p:txBody>
          <a:bodyPr wrap="square" lIns="144000" tIns="144000" rIns="0" bIns="108000" anchor="ctr">
            <a:spAutoFit/>
          </a:bodyPr>
          <a:lstStyle/>
          <a:p>
            <a:r>
              <a:rPr lang="nl-NL" sz="1400" b="1" dirty="0" smtClean="0">
                <a:latin typeface="+mj-lt"/>
              </a:rPr>
              <a:t>Volledig Autonoom sluiten van de brug</a:t>
            </a:r>
          </a:p>
          <a:p>
            <a:r>
              <a:rPr lang="nl-NL" sz="1400" b="1" dirty="0">
                <a:latin typeface="+mj-lt"/>
              </a:rPr>
              <a:t>(</a:t>
            </a:r>
            <a:r>
              <a:rPr lang="nl-NL" sz="1400" b="1" dirty="0" smtClean="0">
                <a:latin typeface="+mj-lt"/>
              </a:rPr>
              <a:t>op het moment dat het laatst toegestane schip door de brug is)</a:t>
            </a:r>
            <a:endParaRPr lang="nl-NL" sz="1300" b="1" dirty="0">
              <a:latin typeface="+mj-lt"/>
            </a:endParaRPr>
          </a:p>
        </p:txBody>
      </p:sp>
      <p:sp>
        <p:nvSpPr>
          <p:cNvPr id="2" name="Rectangle 1"/>
          <p:cNvSpPr/>
          <p:nvPr/>
        </p:nvSpPr>
        <p:spPr>
          <a:xfrm>
            <a:off x="6444656" y="5902522"/>
            <a:ext cx="4635500" cy="307777"/>
          </a:xfrm>
          <a:prstGeom prst="rect">
            <a:avLst/>
          </a:prstGeom>
        </p:spPr>
        <p:txBody>
          <a:bodyPr wrap="square">
            <a:spAutoFit/>
          </a:bodyPr>
          <a:lstStyle/>
          <a:p>
            <a:r>
              <a:rPr lang="en-US" sz="700" i="1" dirty="0" smtClean="0"/>
              <a:t>* </a:t>
            </a:r>
            <a:r>
              <a:rPr lang="en-US" sz="700" i="1" dirty="0" err="1" smtClean="0"/>
              <a:t>Daarnaast</a:t>
            </a:r>
            <a:r>
              <a:rPr lang="en-US" sz="700" i="1" dirty="0" smtClean="0"/>
              <a:t> in </a:t>
            </a:r>
            <a:r>
              <a:rPr lang="en-US" sz="700" i="1" dirty="0" err="1" smtClean="0"/>
              <a:t>zijn</a:t>
            </a:r>
            <a:r>
              <a:rPr lang="en-US" sz="700" i="1" dirty="0" smtClean="0"/>
              <a:t> </a:t>
            </a:r>
            <a:r>
              <a:rPr lang="en-US" sz="700" i="1" dirty="0" err="1" smtClean="0"/>
              <a:t>algemeenheid</a:t>
            </a:r>
            <a:r>
              <a:rPr lang="en-US" sz="700" i="1" dirty="0" smtClean="0"/>
              <a:t> </a:t>
            </a:r>
            <a:r>
              <a:rPr lang="en-US" sz="700" i="1" dirty="0" err="1" smtClean="0"/>
              <a:t>een</a:t>
            </a:r>
            <a:r>
              <a:rPr lang="en-US" sz="700" i="1" dirty="0" smtClean="0"/>
              <a:t> Groot </a:t>
            </a:r>
            <a:r>
              <a:rPr lang="en-US" sz="700" i="1" dirty="0"/>
              <a:t>team Big Data </a:t>
            </a:r>
            <a:r>
              <a:rPr lang="en-US" sz="700" i="1" dirty="0" err="1"/>
              <a:t>Analisten</a:t>
            </a:r>
            <a:r>
              <a:rPr lang="en-US" sz="700" i="1" dirty="0"/>
              <a:t> en </a:t>
            </a:r>
            <a:r>
              <a:rPr lang="en-US" sz="700" i="1" dirty="0" err="1"/>
              <a:t>Programmeurs</a:t>
            </a:r>
            <a:r>
              <a:rPr lang="en-US" sz="700" i="1" dirty="0"/>
              <a:t> </a:t>
            </a:r>
            <a:r>
              <a:rPr lang="en-US" sz="700" i="1" dirty="0" smtClean="0"/>
              <a:t>die </a:t>
            </a:r>
            <a:r>
              <a:rPr lang="en-US" sz="700" i="1" dirty="0" err="1" smtClean="0"/>
              <a:t>ruime</a:t>
            </a:r>
            <a:r>
              <a:rPr lang="en-US" sz="700" i="1" dirty="0" smtClean="0"/>
              <a:t> </a:t>
            </a:r>
            <a:r>
              <a:rPr lang="en-US" sz="700" i="1" dirty="0" err="1" smtClean="0"/>
              <a:t>ervaring</a:t>
            </a:r>
            <a:r>
              <a:rPr lang="en-US" sz="700" i="1" dirty="0" smtClean="0"/>
              <a:t> </a:t>
            </a:r>
            <a:r>
              <a:rPr lang="en-US" sz="700" i="1" dirty="0" err="1" smtClean="0"/>
              <a:t>hebben</a:t>
            </a:r>
            <a:r>
              <a:rPr lang="en-US" sz="700" i="1" dirty="0" smtClean="0"/>
              <a:t> met het </a:t>
            </a:r>
            <a:r>
              <a:rPr lang="en-US" sz="700" i="1" dirty="0" err="1" smtClean="0"/>
              <a:t>maken</a:t>
            </a:r>
            <a:r>
              <a:rPr lang="en-US" sz="700" i="1" dirty="0" smtClean="0"/>
              <a:t>  van </a:t>
            </a:r>
            <a:r>
              <a:rPr lang="en-US" sz="700" i="1" dirty="0" err="1" smtClean="0"/>
              <a:t>slimme</a:t>
            </a:r>
            <a:r>
              <a:rPr lang="en-US" sz="700" i="1" dirty="0" smtClean="0"/>
              <a:t> </a:t>
            </a:r>
            <a:r>
              <a:rPr lang="en-US" sz="700" i="1" dirty="0" err="1" smtClean="0"/>
              <a:t>modellen</a:t>
            </a:r>
            <a:r>
              <a:rPr lang="en-US" sz="700" i="1" dirty="0" smtClean="0"/>
              <a:t>, interfaces ,</a:t>
            </a:r>
            <a:r>
              <a:rPr lang="en-US" sz="700" i="1" dirty="0" err="1" smtClean="0"/>
              <a:t>koppelingen</a:t>
            </a:r>
            <a:r>
              <a:rPr lang="en-US" sz="700" i="1" dirty="0" smtClean="0"/>
              <a:t> </a:t>
            </a:r>
            <a:r>
              <a:rPr lang="en-US" sz="700" i="1" dirty="0" err="1" smtClean="0"/>
              <a:t>tussen</a:t>
            </a:r>
            <a:r>
              <a:rPr lang="en-US" sz="700" i="1" dirty="0" smtClean="0"/>
              <a:t> </a:t>
            </a:r>
            <a:r>
              <a:rPr lang="en-US" sz="700" i="1" dirty="0" err="1" smtClean="0"/>
              <a:t>systemen</a:t>
            </a:r>
            <a:r>
              <a:rPr lang="en-US" sz="700" i="1" dirty="0" smtClean="0"/>
              <a:t> etc.</a:t>
            </a:r>
            <a:endParaRPr lang="en-US" sz="700" i="1" dirty="0"/>
          </a:p>
        </p:txBody>
      </p:sp>
      <p:sp>
        <p:nvSpPr>
          <p:cNvPr id="24" name="TextBox 23"/>
          <p:cNvSpPr txBox="1"/>
          <p:nvPr/>
        </p:nvSpPr>
        <p:spPr bwMode="auto">
          <a:xfrm>
            <a:off x="8509001" y="1852132"/>
            <a:ext cx="3257641" cy="1015663"/>
          </a:xfrm>
          <a:prstGeom prst="rect">
            <a:avLst/>
          </a:prstGeom>
          <a:noFill/>
          <a:ln w="9525" algn="ctr">
            <a:noFill/>
            <a:miter lim="800000"/>
            <a:headEnd/>
            <a:tailEnd/>
          </a:ln>
          <a:effectLst/>
        </p:spPr>
        <p:txBody>
          <a:bodyPr wrap="square" lIns="0" tIns="0" rIns="0" bIns="0" rtlCol="0">
            <a:spAutoFit/>
          </a:bodyPr>
          <a:lstStyle>
            <a:defPPr>
              <a:defRPr lang="en-US"/>
            </a:defPPr>
            <a:lvl1pPr marL="285750" indent="-285750">
              <a:buFont typeface="Arial" panose="020B0604020202020204" pitchFamily="34" charset="0"/>
              <a:buChar char="•"/>
              <a:defRPr sz="1300" b="1">
                <a:cs typeface="Arial" pitchFamily="34" charset="0"/>
              </a:defRPr>
            </a:lvl1pPr>
          </a:lstStyle>
          <a:p>
            <a:pPr marL="0" indent="0">
              <a:buNone/>
            </a:pPr>
            <a:r>
              <a:rPr lang="en-US" sz="1100" b="0" i="1" dirty="0" smtClean="0"/>
              <a:t>(</a:t>
            </a:r>
            <a:r>
              <a:rPr lang="en-US" sz="1100" b="0" i="1" dirty="0" err="1" smtClean="0"/>
              <a:t>Aansturing</a:t>
            </a:r>
            <a:r>
              <a:rPr lang="en-US" sz="1100" b="0" i="1" dirty="0" smtClean="0"/>
              <a:t> </a:t>
            </a:r>
            <a:r>
              <a:rPr lang="en-US" sz="1100" b="0" i="1" dirty="0" err="1" smtClean="0"/>
              <a:t>brug</a:t>
            </a:r>
            <a:r>
              <a:rPr lang="en-US" sz="1100" b="0" i="1" dirty="0" smtClean="0"/>
              <a:t>)</a:t>
            </a:r>
          </a:p>
          <a:p>
            <a:pPr marL="0" indent="0">
              <a:buNone/>
            </a:pPr>
            <a:r>
              <a:rPr lang="en-US" sz="1100" b="0" i="1" dirty="0" smtClean="0"/>
              <a:t>(</a:t>
            </a:r>
            <a:r>
              <a:rPr lang="en-US" sz="1100" b="0" i="1" dirty="0" err="1" smtClean="0"/>
              <a:t>Simulaties</a:t>
            </a:r>
            <a:r>
              <a:rPr lang="en-US" sz="1100" b="0" i="1" dirty="0" smtClean="0"/>
              <a:t> scenario’s)</a:t>
            </a:r>
          </a:p>
          <a:p>
            <a:pPr marL="0" indent="0">
              <a:buNone/>
            </a:pPr>
            <a:r>
              <a:rPr lang="en-US" sz="1100" b="0" i="1" dirty="0" smtClean="0"/>
              <a:t>(</a:t>
            </a:r>
            <a:r>
              <a:rPr lang="en-US" sz="1100" b="0" i="1" dirty="0" err="1" smtClean="0"/>
              <a:t>Herkenning</a:t>
            </a:r>
            <a:r>
              <a:rPr lang="en-US" sz="1100" b="0" i="1" dirty="0" smtClean="0"/>
              <a:t>  en </a:t>
            </a:r>
            <a:r>
              <a:rPr lang="en-US" sz="1100" b="0" i="1" dirty="0" err="1" smtClean="0"/>
              <a:t>snelheidsbepaling</a:t>
            </a:r>
            <a:r>
              <a:rPr lang="en-US" sz="1100" b="0" i="1" dirty="0" smtClean="0"/>
              <a:t> </a:t>
            </a:r>
            <a:r>
              <a:rPr lang="en-US" sz="1100" b="0" i="1" dirty="0" err="1" smtClean="0"/>
              <a:t>vaart</a:t>
            </a:r>
            <a:r>
              <a:rPr lang="en-US" sz="1100" b="0" i="1" dirty="0" smtClean="0"/>
              <a:t> en </a:t>
            </a:r>
            <a:r>
              <a:rPr lang="en-US" sz="1100" b="0" i="1" dirty="0" err="1" smtClean="0"/>
              <a:t>weg</a:t>
            </a:r>
            <a:r>
              <a:rPr lang="en-US" sz="1100" b="0" i="1" dirty="0" smtClean="0"/>
              <a:t>)</a:t>
            </a:r>
          </a:p>
          <a:p>
            <a:pPr marL="0" indent="0">
              <a:buNone/>
            </a:pPr>
            <a:r>
              <a:rPr lang="en-US" sz="1100" b="0" i="1" dirty="0" smtClean="0"/>
              <a:t>(</a:t>
            </a:r>
            <a:r>
              <a:rPr lang="en-US" sz="1100" b="0" i="1" dirty="0" err="1" smtClean="0"/>
              <a:t>bepaling</a:t>
            </a:r>
            <a:r>
              <a:rPr lang="en-US" sz="1100" b="0" i="1" dirty="0" smtClean="0"/>
              <a:t> </a:t>
            </a:r>
            <a:r>
              <a:rPr lang="en-US" sz="1100" b="0" i="1" dirty="0" err="1" smtClean="0"/>
              <a:t>optimale</a:t>
            </a:r>
            <a:r>
              <a:rPr lang="en-US" sz="1100" b="0" i="1" dirty="0" smtClean="0"/>
              <a:t> </a:t>
            </a:r>
            <a:r>
              <a:rPr lang="en-US" sz="1100" b="0" i="1" dirty="0" err="1" smtClean="0"/>
              <a:t>openingsmoment</a:t>
            </a:r>
            <a:r>
              <a:rPr lang="en-US" sz="1100" b="0" i="1" dirty="0" smtClean="0"/>
              <a:t>)</a:t>
            </a:r>
          </a:p>
          <a:p>
            <a:pPr marL="0" indent="0">
              <a:buNone/>
            </a:pPr>
            <a:r>
              <a:rPr lang="en-US" sz="1100" b="0" i="1" dirty="0" smtClean="0"/>
              <a:t>(</a:t>
            </a:r>
            <a:r>
              <a:rPr lang="en-US" sz="1100" b="0" i="1" dirty="0" err="1" smtClean="0"/>
              <a:t>beslissingmechanisme</a:t>
            </a:r>
            <a:r>
              <a:rPr lang="en-US" sz="1100" b="0" i="1" dirty="0" smtClean="0"/>
              <a:t>- </a:t>
            </a:r>
            <a:r>
              <a:rPr lang="en-US" sz="1100" b="0" i="1" dirty="0" err="1" smtClean="0"/>
              <a:t>opmale</a:t>
            </a:r>
            <a:r>
              <a:rPr lang="en-US" sz="1100" b="0" i="1" dirty="0" smtClean="0"/>
              <a:t> </a:t>
            </a:r>
            <a:r>
              <a:rPr lang="en-US" sz="1100" b="0" i="1" dirty="0" err="1" smtClean="0"/>
              <a:t>openingsmoment</a:t>
            </a:r>
            <a:r>
              <a:rPr lang="en-US" sz="1100" b="0" i="1" dirty="0" smtClean="0"/>
              <a:t>)</a:t>
            </a:r>
          </a:p>
          <a:p>
            <a:pPr marL="0" indent="0">
              <a:buNone/>
            </a:pPr>
            <a:r>
              <a:rPr lang="en-US" sz="1100" b="0" i="1" dirty="0" smtClean="0"/>
              <a:t>(</a:t>
            </a:r>
            <a:r>
              <a:rPr lang="en-US" sz="1100" b="0" i="1" dirty="0" err="1" smtClean="0"/>
              <a:t>Informatie</a:t>
            </a:r>
            <a:r>
              <a:rPr lang="en-US" sz="1100" b="0" i="1" dirty="0" smtClean="0"/>
              <a:t> </a:t>
            </a:r>
            <a:r>
              <a:rPr lang="en-US" sz="1100" b="0" i="1" dirty="0" err="1" smtClean="0"/>
              <a:t>uit</a:t>
            </a:r>
            <a:r>
              <a:rPr lang="en-US" sz="1100" b="0" i="1" dirty="0" smtClean="0"/>
              <a:t> </a:t>
            </a:r>
            <a:r>
              <a:rPr lang="en-US" sz="1100" b="0" i="1" dirty="0" err="1" smtClean="0"/>
              <a:t>netwerken</a:t>
            </a:r>
            <a:r>
              <a:rPr lang="en-US" sz="1100" b="0" i="1" dirty="0" smtClean="0"/>
              <a:t> </a:t>
            </a:r>
            <a:r>
              <a:rPr lang="en-US" sz="1100" b="0" i="1" dirty="0" err="1" smtClean="0"/>
              <a:t>weg</a:t>
            </a:r>
            <a:r>
              <a:rPr lang="en-US" sz="1100" b="0" i="1" dirty="0" smtClean="0"/>
              <a:t>, </a:t>
            </a:r>
            <a:r>
              <a:rPr lang="en-US" sz="1100" b="0" i="1" dirty="0" err="1" smtClean="0"/>
              <a:t>trein</a:t>
            </a:r>
            <a:r>
              <a:rPr lang="en-US" sz="1100" b="0" i="1" dirty="0" smtClean="0"/>
              <a:t>)</a:t>
            </a:r>
          </a:p>
        </p:txBody>
      </p:sp>
      <p:sp>
        <p:nvSpPr>
          <p:cNvPr id="26" name="TextBox 25"/>
          <p:cNvSpPr txBox="1"/>
          <p:nvPr/>
        </p:nvSpPr>
        <p:spPr bwMode="auto">
          <a:xfrm>
            <a:off x="8509000" y="3402951"/>
            <a:ext cx="3257642" cy="846386"/>
          </a:xfrm>
          <a:prstGeom prst="rect">
            <a:avLst/>
          </a:prstGeom>
          <a:noFill/>
          <a:ln w="9525" algn="ctr">
            <a:noFill/>
            <a:miter lim="800000"/>
            <a:headEnd/>
            <a:tailEnd/>
          </a:ln>
          <a:effectLst/>
        </p:spPr>
        <p:txBody>
          <a:bodyPr wrap="square" lIns="0" tIns="0" rIns="0" bIns="0" rtlCol="0">
            <a:spAutoFit/>
          </a:bodyPr>
          <a:lstStyle>
            <a:defPPr>
              <a:defRPr lang="en-US"/>
            </a:defPPr>
            <a:lvl1pPr marL="285750" indent="-285750">
              <a:buFont typeface="Arial" panose="020B0604020202020204" pitchFamily="34" charset="0"/>
              <a:buChar char="•"/>
              <a:defRPr sz="1300" b="0">
                <a:cs typeface="Arial" pitchFamily="34" charset="0"/>
              </a:defRPr>
            </a:lvl1pPr>
          </a:lstStyle>
          <a:p>
            <a:pPr marL="0" indent="0">
              <a:buNone/>
            </a:pPr>
            <a:r>
              <a:rPr lang="en-US" sz="1100" dirty="0" smtClean="0"/>
              <a:t>(</a:t>
            </a:r>
            <a:r>
              <a:rPr lang="en-US" sz="1100" i="1" dirty="0" smtClean="0"/>
              <a:t>Matchings </a:t>
            </a:r>
            <a:r>
              <a:rPr lang="en-US" sz="1100" i="1" dirty="0" err="1" smtClean="0"/>
              <a:t>mechanisme</a:t>
            </a:r>
            <a:r>
              <a:rPr lang="en-US" sz="1100" i="1" dirty="0" smtClean="0"/>
              <a:t> platooning)</a:t>
            </a:r>
          </a:p>
          <a:p>
            <a:pPr marL="0" indent="0">
              <a:buNone/>
            </a:pPr>
            <a:r>
              <a:rPr lang="en-US" sz="1100" i="1" dirty="0" smtClean="0"/>
              <a:t>(</a:t>
            </a:r>
            <a:r>
              <a:rPr lang="en-US" sz="1100" i="1" dirty="0" err="1" smtClean="0"/>
              <a:t>Individuele</a:t>
            </a:r>
            <a:r>
              <a:rPr lang="en-US" sz="1100" i="1" dirty="0" smtClean="0"/>
              <a:t> </a:t>
            </a:r>
            <a:r>
              <a:rPr lang="en-US" sz="1100" i="1" dirty="0" err="1" smtClean="0"/>
              <a:t>snelheidsbepaling</a:t>
            </a:r>
            <a:r>
              <a:rPr lang="en-US" sz="1100" i="1" dirty="0" smtClean="0"/>
              <a:t> </a:t>
            </a:r>
            <a:r>
              <a:rPr lang="en-US" sz="1100" i="1" dirty="0" err="1"/>
              <a:t>vaart</a:t>
            </a:r>
            <a:r>
              <a:rPr lang="en-US" sz="1100" i="1" dirty="0"/>
              <a:t> </a:t>
            </a:r>
            <a:r>
              <a:rPr lang="en-US" sz="1100" i="1" dirty="0" smtClean="0"/>
              <a:t>-</a:t>
            </a:r>
            <a:r>
              <a:rPr lang="en-US" sz="1100" i="1" dirty="0" err="1" smtClean="0"/>
              <a:t>weg</a:t>
            </a:r>
            <a:r>
              <a:rPr lang="en-US" sz="1100" i="1" dirty="0" smtClean="0"/>
              <a:t> </a:t>
            </a:r>
            <a:r>
              <a:rPr lang="en-US" sz="1100" i="1" dirty="0" err="1"/>
              <a:t>vervoer</a:t>
            </a:r>
            <a:r>
              <a:rPr lang="en-US" sz="1100" i="1" dirty="0" smtClean="0"/>
              <a:t>)</a:t>
            </a:r>
            <a:endParaRPr lang="en-US" sz="1100" dirty="0" smtClean="0"/>
          </a:p>
          <a:p>
            <a:pPr marL="0" indent="0">
              <a:buNone/>
            </a:pPr>
            <a:r>
              <a:rPr lang="en-US" sz="1100" i="1" dirty="0" smtClean="0"/>
              <a:t>(</a:t>
            </a:r>
            <a:r>
              <a:rPr lang="en-US" sz="1100" i="1" dirty="0" err="1" smtClean="0"/>
              <a:t>Snelheidsbeinvloeding</a:t>
            </a:r>
            <a:r>
              <a:rPr lang="en-US" sz="1100" i="1" dirty="0" smtClean="0"/>
              <a:t>)</a:t>
            </a:r>
          </a:p>
          <a:p>
            <a:pPr marL="0" indent="0">
              <a:buNone/>
            </a:pPr>
            <a:r>
              <a:rPr lang="en-US" sz="1100" dirty="0" smtClean="0"/>
              <a:t>(</a:t>
            </a:r>
            <a:r>
              <a:rPr lang="en-US" sz="1100" i="1" dirty="0" err="1" smtClean="0"/>
              <a:t>Berekening</a:t>
            </a:r>
            <a:r>
              <a:rPr lang="en-US" sz="1100" i="1" dirty="0" smtClean="0"/>
              <a:t> </a:t>
            </a:r>
            <a:r>
              <a:rPr lang="en-US" sz="1100" i="1" dirty="0" err="1" smtClean="0"/>
              <a:t>optimale</a:t>
            </a:r>
            <a:r>
              <a:rPr lang="en-US" sz="1100" i="1" dirty="0" smtClean="0"/>
              <a:t> </a:t>
            </a:r>
            <a:r>
              <a:rPr lang="en-US" sz="1100" i="1" dirty="0" err="1" smtClean="0"/>
              <a:t>snelheid</a:t>
            </a:r>
            <a:r>
              <a:rPr lang="en-US" sz="1100" i="1" dirty="0" smtClean="0"/>
              <a:t> en </a:t>
            </a:r>
            <a:r>
              <a:rPr lang="en-US" sz="1100" i="1" dirty="0" err="1" smtClean="0"/>
              <a:t>besturing</a:t>
            </a:r>
            <a:r>
              <a:rPr lang="en-US" sz="1100" i="1" dirty="0" smtClean="0"/>
              <a:t>)</a:t>
            </a:r>
          </a:p>
          <a:p>
            <a:pPr marL="0" indent="0">
              <a:buNone/>
            </a:pPr>
            <a:r>
              <a:rPr lang="en-US" sz="1100" i="1" dirty="0" smtClean="0"/>
              <a:t>(</a:t>
            </a:r>
            <a:r>
              <a:rPr lang="en-US" sz="1100" i="1" dirty="0" err="1" smtClean="0"/>
              <a:t>beinvloeding</a:t>
            </a:r>
            <a:r>
              <a:rPr lang="en-US" sz="1100" i="1" dirty="0" smtClean="0"/>
              <a:t> </a:t>
            </a:r>
            <a:r>
              <a:rPr lang="en-US" sz="1100" i="1" dirty="0" err="1" smtClean="0"/>
              <a:t>snelheid</a:t>
            </a:r>
            <a:r>
              <a:rPr lang="en-US" sz="1100" i="1" dirty="0" smtClean="0"/>
              <a:t> </a:t>
            </a:r>
            <a:r>
              <a:rPr lang="en-US" sz="1100" i="1" dirty="0" err="1" smtClean="0"/>
              <a:t>weg</a:t>
            </a:r>
            <a:r>
              <a:rPr lang="en-US" sz="1100" i="1" dirty="0" smtClean="0"/>
              <a:t> )</a:t>
            </a:r>
          </a:p>
        </p:txBody>
      </p:sp>
      <p:sp>
        <p:nvSpPr>
          <p:cNvPr id="32" name="TextBox 31"/>
          <p:cNvSpPr txBox="1"/>
          <p:nvPr/>
        </p:nvSpPr>
        <p:spPr bwMode="auto">
          <a:xfrm>
            <a:off x="6039127" y="4801790"/>
            <a:ext cx="2723279" cy="1015663"/>
          </a:xfrm>
          <a:prstGeom prst="rect">
            <a:avLst/>
          </a:prstGeom>
          <a:noFill/>
          <a:ln w="9525" algn="ctr">
            <a:noFill/>
            <a:miter lim="800000"/>
            <a:headEnd/>
            <a:tailEnd/>
          </a:ln>
          <a:effectLst/>
        </p:spPr>
        <p:txBody>
          <a:bodyPr wrap="square" lIns="0" tIns="0" rIns="0" bIns="0" rtlCol="0">
            <a:spAutoFit/>
          </a:bodyPr>
          <a:lstStyle>
            <a:defPPr>
              <a:defRPr lang="en-US"/>
            </a:defPPr>
            <a:lvl1pPr marL="285750" indent="-285750">
              <a:buFont typeface="Arial" panose="020B0604020202020204" pitchFamily="34" charset="0"/>
              <a:buChar char="•"/>
              <a:defRPr sz="1300" b="1">
                <a:cs typeface="Arial" pitchFamily="34" charset="0"/>
              </a:defRPr>
            </a:lvl1pPr>
          </a:lstStyle>
          <a:p>
            <a:r>
              <a:rPr lang="en-US" sz="1100" b="0" dirty="0" err="1" smtClean="0"/>
              <a:t>Brug</a:t>
            </a:r>
            <a:r>
              <a:rPr lang="en-US" sz="1100" b="0" dirty="0" smtClean="0"/>
              <a:t> </a:t>
            </a:r>
            <a:r>
              <a:rPr lang="en-US" sz="1100" b="0" dirty="0" err="1" smtClean="0"/>
              <a:t>aansturen</a:t>
            </a:r>
            <a:r>
              <a:rPr lang="en-US" sz="1100" b="0" dirty="0" smtClean="0"/>
              <a:t> </a:t>
            </a:r>
            <a:r>
              <a:rPr lang="en-US" sz="1100" b="0" dirty="0"/>
              <a:t>op </a:t>
            </a:r>
            <a:r>
              <a:rPr lang="en-US" sz="1100" b="0" dirty="0" err="1" smtClean="0"/>
              <a:t>afstand</a:t>
            </a:r>
            <a:r>
              <a:rPr lang="en-US" sz="1100" b="0" dirty="0" smtClean="0"/>
              <a:t>  </a:t>
            </a:r>
          </a:p>
          <a:p>
            <a:r>
              <a:rPr lang="en-US" sz="1100" b="0" dirty="0" smtClean="0"/>
              <a:t>Serious </a:t>
            </a:r>
            <a:r>
              <a:rPr lang="en-US" sz="1100" b="0" dirty="0"/>
              <a:t>Game </a:t>
            </a:r>
            <a:r>
              <a:rPr lang="en-US" sz="1100" b="0" dirty="0" err="1"/>
              <a:t>Provincie</a:t>
            </a:r>
            <a:r>
              <a:rPr lang="en-US" sz="1100" b="0" dirty="0"/>
              <a:t> </a:t>
            </a:r>
            <a:r>
              <a:rPr lang="en-US" sz="1100" b="0" dirty="0" smtClean="0"/>
              <a:t>ZH</a:t>
            </a:r>
          </a:p>
          <a:p>
            <a:r>
              <a:rPr lang="en-US" sz="1100" b="0" dirty="0" smtClean="0"/>
              <a:t>IMMA 	</a:t>
            </a:r>
          </a:p>
          <a:p>
            <a:r>
              <a:rPr lang="en-US" sz="1100" b="0" dirty="0" err="1" smtClean="0"/>
              <a:t>DittLab</a:t>
            </a:r>
            <a:r>
              <a:rPr lang="en-US" sz="1100" b="0" dirty="0" smtClean="0"/>
              <a:t>- Big data analytics</a:t>
            </a:r>
          </a:p>
          <a:p>
            <a:r>
              <a:rPr lang="en-US" sz="1100" b="0" dirty="0" err="1" smtClean="0"/>
              <a:t>Measlandkering</a:t>
            </a:r>
            <a:r>
              <a:rPr lang="en-US" sz="1100" b="0" dirty="0" smtClean="0"/>
              <a:t> </a:t>
            </a:r>
          </a:p>
          <a:p>
            <a:r>
              <a:rPr lang="en-US" sz="1100" b="0" dirty="0" smtClean="0"/>
              <a:t>Charm, Pro-rail </a:t>
            </a:r>
          </a:p>
        </p:txBody>
      </p:sp>
      <p:sp>
        <p:nvSpPr>
          <p:cNvPr id="33" name="TextBox 32"/>
          <p:cNvSpPr txBox="1"/>
          <p:nvPr/>
        </p:nvSpPr>
        <p:spPr bwMode="auto">
          <a:xfrm>
            <a:off x="8489671" y="4817920"/>
            <a:ext cx="3160023" cy="1015663"/>
          </a:xfrm>
          <a:prstGeom prst="rect">
            <a:avLst/>
          </a:prstGeom>
          <a:noFill/>
          <a:ln w="9525" algn="ctr">
            <a:noFill/>
            <a:miter lim="800000"/>
            <a:headEnd/>
            <a:tailEnd/>
          </a:ln>
          <a:effectLst/>
        </p:spPr>
        <p:txBody>
          <a:bodyPr wrap="square" lIns="0" tIns="0" rIns="0" bIns="0" rtlCol="0">
            <a:spAutoFit/>
          </a:bodyPr>
          <a:lstStyle>
            <a:defPPr>
              <a:defRPr lang="en-US"/>
            </a:defPPr>
            <a:lvl1pPr marL="285750" indent="-285750">
              <a:buFont typeface="Arial" panose="020B0604020202020204" pitchFamily="34" charset="0"/>
              <a:buChar char="•"/>
              <a:defRPr sz="1300" b="1">
                <a:cs typeface="Arial" pitchFamily="34" charset="0"/>
              </a:defRPr>
            </a:lvl1pPr>
          </a:lstStyle>
          <a:p>
            <a:pPr marL="0" indent="0">
              <a:buNone/>
            </a:pPr>
            <a:r>
              <a:rPr lang="en-US" sz="1100" b="0" i="1" dirty="0" smtClean="0"/>
              <a:t>(</a:t>
            </a:r>
            <a:r>
              <a:rPr lang="en-US" sz="1100" b="0" i="1" dirty="0" err="1" smtClean="0"/>
              <a:t>Aansturing</a:t>
            </a:r>
            <a:r>
              <a:rPr lang="en-US" sz="1100" b="0" i="1" dirty="0" smtClean="0"/>
              <a:t> </a:t>
            </a:r>
            <a:r>
              <a:rPr lang="en-US" sz="1100" b="0" i="1" dirty="0" err="1" smtClean="0"/>
              <a:t>brug</a:t>
            </a:r>
            <a:r>
              <a:rPr lang="en-US" sz="1100" b="0" i="1" dirty="0" smtClean="0"/>
              <a:t>)</a:t>
            </a:r>
          </a:p>
          <a:p>
            <a:pPr marL="0" indent="0">
              <a:buNone/>
            </a:pPr>
            <a:r>
              <a:rPr lang="en-US" sz="1100" b="0" i="1" dirty="0" smtClean="0"/>
              <a:t>(</a:t>
            </a:r>
            <a:r>
              <a:rPr lang="en-US" sz="1100" b="0" i="1" dirty="0" err="1" smtClean="0"/>
              <a:t>Simulaties</a:t>
            </a:r>
            <a:r>
              <a:rPr lang="en-US" sz="1100" b="0" i="1" dirty="0" smtClean="0"/>
              <a:t> scenario’s)</a:t>
            </a:r>
          </a:p>
          <a:p>
            <a:pPr marL="0" indent="0">
              <a:buNone/>
            </a:pPr>
            <a:r>
              <a:rPr lang="en-US" sz="1100" b="0" i="1" dirty="0" smtClean="0"/>
              <a:t>(</a:t>
            </a:r>
            <a:r>
              <a:rPr lang="en-US" sz="1100" b="0" i="1" dirty="0" err="1" smtClean="0"/>
              <a:t>Herkenning</a:t>
            </a:r>
            <a:r>
              <a:rPr lang="en-US" sz="1100" b="0" i="1" dirty="0" smtClean="0"/>
              <a:t>  en </a:t>
            </a:r>
            <a:r>
              <a:rPr lang="en-US" sz="1100" b="0" i="1" dirty="0" err="1" smtClean="0"/>
              <a:t>snelheidsbepaling</a:t>
            </a:r>
            <a:r>
              <a:rPr lang="en-US" sz="1100" b="0" i="1" dirty="0" smtClean="0"/>
              <a:t> </a:t>
            </a:r>
            <a:r>
              <a:rPr lang="en-US" sz="1100" b="0" i="1" dirty="0" err="1" smtClean="0"/>
              <a:t>vaart</a:t>
            </a:r>
            <a:r>
              <a:rPr lang="en-US" sz="1100" b="0" i="1" dirty="0" smtClean="0"/>
              <a:t> en </a:t>
            </a:r>
            <a:r>
              <a:rPr lang="en-US" sz="1100" b="0" i="1" dirty="0" err="1" smtClean="0"/>
              <a:t>weg</a:t>
            </a:r>
            <a:r>
              <a:rPr lang="en-US" sz="1100" b="0" i="1" dirty="0"/>
              <a:t>)</a:t>
            </a:r>
            <a:endParaRPr lang="en-US" sz="1100" b="0" i="1" dirty="0" smtClean="0"/>
          </a:p>
          <a:p>
            <a:pPr marL="0" indent="0">
              <a:buNone/>
            </a:pPr>
            <a:r>
              <a:rPr lang="en-US" sz="1100" b="0" i="1" dirty="0" smtClean="0"/>
              <a:t>(</a:t>
            </a:r>
            <a:r>
              <a:rPr lang="en-US" sz="1100" b="0" i="1" dirty="0" err="1" smtClean="0"/>
              <a:t>bepaling</a:t>
            </a:r>
            <a:r>
              <a:rPr lang="en-US" sz="1100" b="0" i="1" dirty="0" smtClean="0"/>
              <a:t> </a:t>
            </a:r>
            <a:r>
              <a:rPr lang="en-US" sz="1100" b="0" i="1" dirty="0" err="1" smtClean="0"/>
              <a:t>optimale</a:t>
            </a:r>
            <a:r>
              <a:rPr lang="en-US" sz="1100" b="0" i="1" dirty="0" smtClean="0"/>
              <a:t> </a:t>
            </a:r>
            <a:r>
              <a:rPr lang="en-US" sz="1100" b="0" i="1" dirty="0" err="1" smtClean="0"/>
              <a:t>sluitingsmoment</a:t>
            </a:r>
            <a:r>
              <a:rPr lang="en-US" sz="1100" b="0" i="1" dirty="0" smtClean="0"/>
              <a:t>)</a:t>
            </a:r>
          </a:p>
          <a:p>
            <a:pPr marL="0" indent="0">
              <a:buNone/>
            </a:pPr>
            <a:r>
              <a:rPr lang="en-US" sz="1100" b="0" i="1" dirty="0" smtClean="0"/>
              <a:t>(</a:t>
            </a:r>
            <a:r>
              <a:rPr lang="en-US" sz="1100" b="0" i="1" dirty="0" err="1" smtClean="0"/>
              <a:t>beslissingmechanisme</a:t>
            </a:r>
            <a:r>
              <a:rPr lang="en-US" sz="1100" b="0" i="1" dirty="0" smtClean="0"/>
              <a:t>- </a:t>
            </a:r>
            <a:r>
              <a:rPr lang="en-US" sz="1100" b="0" i="1" dirty="0" err="1" smtClean="0"/>
              <a:t>opmale</a:t>
            </a:r>
            <a:r>
              <a:rPr lang="en-US" sz="1100" b="0" i="1" dirty="0" smtClean="0"/>
              <a:t> </a:t>
            </a:r>
            <a:r>
              <a:rPr lang="en-US" sz="1100" b="0" i="1" dirty="0" err="1" smtClean="0"/>
              <a:t>sluitingsmoment</a:t>
            </a:r>
            <a:r>
              <a:rPr lang="en-US" sz="1100" b="0" i="1" dirty="0" smtClean="0"/>
              <a:t>)</a:t>
            </a:r>
          </a:p>
          <a:p>
            <a:pPr marL="0" indent="0">
              <a:buNone/>
            </a:pPr>
            <a:r>
              <a:rPr lang="en-US" sz="1100" b="0" i="1" dirty="0" smtClean="0"/>
              <a:t>(</a:t>
            </a:r>
            <a:r>
              <a:rPr lang="en-US" sz="1100" b="0" i="1" dirty="0" err="1" smtClean="0"/>
              <a:t>Informatie</a:t>
            </a:r>
            <a:r>
              <a:rPr lang="en-US" sz="1100" b="0" i="1" dirty="0" smtClean="0"/>
              <a:t> </a:t>
            </a:r>
            <a:r>
              <a:rPr lang="en-US" sz="1100" b="0" i="1" dirty="0" err="1" smtClean="0"/>
              <a:t>uit</a:t>
            </a:r>
            <a:r>
              <a:rPr lang="en-US" sz="1100" b="0" i="1" dirty="0" smtClean="0"/>
              <a:t> </a:t>
            </a:r>
            <a:r>
              <a:rPr lang="en-US" sz="1100" b="0" i="1" dirty="0" err="1" smtClean="0"/>
              <a:t>netwerken</a:t>
            </a:r>
            <a:r>
              <a:rPr lang="en-US" sz="1100" b="0" i="1" dirty="0" smtClean="0"/>
              <a:t> </a:t>
            </a:r>
            <a:r>
              <a:rPr lang="en-US" sz="1100" b="0" i="1" dirty="0" err="1" smtClean="0"/>
              <a:t>weg</a:t>
            </a:r>
            <a:r>
              <a:rPr lang="en-US" sz="1100" b="0" i="1" dirty="0" smtClean="0"/>
              <a:t>, </a:t>
            </a:r>
            <a:r>
              <a:rPr lang="en-US" sz="1100" b="0" i="1" dirty="0" err="1" smtClean="0"/>
              <a:t>trein</a:t>
            </a:r>
            <a:r>
              <a:rPr lang="en-US" sz="1100" b="0" i="1" dirty="0" smtClean="0"/>
              <a:t>)</a:t>
            </a:r>
          </a:p>
        </p:txBody>
      </p:sp>
      <p:pic>
        <p:nvPicPr>
          <p:cNvPr id="25" name="Picture 4" descr="http://maritimetechnology.nl/media/Damen-Shipyard-Gorinchem-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39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p:bldP spid="23" grpId="0"/>
      <p:bldP spid="16" grpId="0" animBg="1"/>
      <p:bldP spid="14" grpId="0" animBg="1"/>
      <p:bldP spid="31" grpId="0" animBg="1"/>
      <p:bldP spid="2" grpId="0"/>
      <p:bldP spid="24" grpId="0"/>
      <p:bldP spid="26"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25A3C56-E491-49B2-93F3-63532DF516BC}" type="slidenum">
              <a:rPr lang="en-US" smtClean="0"/>
              <a:pPr/>
              <a:t>12</a:t>
            </a:fld>
            <a:endParaRPr lang="en-US"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sz="quarter" idx="17"/>
          </p:nvPr>
        </p:nvSpPr>
        <p:spPr>
          <a:xfrm>
            <a:off x="598863" y="1266825"/>
            <a:ext cx="10991454" cy="4886325"/>
          </a:xfrm>
        </p:spPr>
        <p:txBody>
          <a:bodyPr/>
          <a:lstStyle/>
          <a:p>
            <a:endParaRPr lang="en-US" dirty="0" smtClean="0"/>
          </a:p>
          <a:p>
            <a:endParaRPr lang="en-US" dirty="0"/>
          </a:p>
          <a:p>
            <a:endParaRPr lang="en-US" dirty="0" smtClean="0"/>
          </a:p>
          <a:p>
            <a:endParaRPr lang="en-US" dirty="0"/>
          </a:p>
          <a:p>
            <a:endParaRPr lang="en-US" dirty="0" smtClean="0"/>
          </a:p>
          <a:p>
            <a:r>
              <a:rPr lang="en-US" dirty="0"/>
              <a:t>	</a:t>
            </a:r>
            <a:r>
              <a:rPr lang="en-US" dirty="0" smtClean="0"/>
              <a:t>				</a:t>
            </a:r>
            <a:r>
              <a:rPr lang="en-US" dirty="0" err="1" smtClean="0"/>
              <a:t>Jullie</a:t>
            </a:r>
            <a:r>
              <a:rPr lang="en-US" dirty="0" smtClean="0"/>
              <a:t> </a:t>
            </a:r>
            <a:r>
              <a:rPr lang="en-US" dirty="0" err="1" smtClean="0"/>
              <a:t>gedachten</a:t>
            </a:r>
            <a:r>
              <a:rPr lang="en-US" dirty="0" smtClean="0"/>
              <a:t>?</a:t>
            </a:r>
          </a:p>
        </p:txBody>
      </p:sp>
      <p:pic>
        <p:nvPicPr>
          <p:cNvPr id="6"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61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Our commitment to you</a:t>
            </a:r>
            <a:br>
              <a:rPr lang="en-US" dirty="0" smtClean="0"/>
            </a:br>
            <a:r>
              <a:rPr lang="en-US" sz="2800" dirty="0" smtClean="0">
                <a:solidFill>
                  <a:schemeClr val="tx1"/>
                </a:solidFill>
              </a:rPr>
              <a:t>We approach every engagement with one objective in mind: to help clients succeed</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CGI: </a:t>
            </a:r>
            <a:r>
              <a:rPr lang="en-US" b="1" dirty="0" smtClean="0"/>
              <a:t>System Integrator </a:t>
            </a:r>
            <a:r>
              <a:rPr lang="en-US" dirty="0" smtClean="0"/>
              <a:t>en </a:t>
            </a:r>
            <a:r>
              <a:rPr lang="en-US" b="1" dirty="0" smtClean="0"/>
              <a:t>Smart</a:t>
            </a:r>
            <a:r>
              <a:rPr lang="en-US" dirty="0" smtClean="0"/>
              <a:t> </a:t>
            </a:r>
            <a:r>
              <a:rPr lang="en-US" b="1" dirty="0" smtClean="0"/>
              <a:t>Service</a:t>
            </a:r>
            <a:r>
              <a:rPr lang="en-US" dirty="0" smtClean="0"/>
              <a:t> Provider </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456" y="1731117"/>
            <a:ext cx="2839087" cy="1536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fbeelding 2"/>
          <p:cNvPicPr>
            <a:picLocks noChangeAspect="1"/>
          </p:cNvPicPr>
          <p:nvPr/>
        </p:nvPicPr>
        <p:blipFill>
          <a:blip r:embed="rId4"/>
          <a:stretch>
            <a:fillRect/>
          </a:stretch>
        </p:blipFill>
        <p:spPr>
          <a:xfrm>
            <a:off x="9457133" y="4339059"/>
            <a:ext cx="2141121" cy="1422147"/>
          </a:xfrm>
          <a:prstGeom prst="rect">
            <a:avLst/>
          </a:prstGeom>
        </p:spPr>
      </p:pic>
      <p:pic>
        <p:nvPicPr>
          <p:cNvPr id="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382" b="9988"/>
          <a:stretch/>
        </p:blipFill>
        <p:spPr bwMode="auto">
          <a:xfrm>
            <a:off x="4243097" y="4081030"/>
            <a:ext cx="2017481" cy="884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56142"/>
          <a:stretch/>
        </p:blipFill>
        <p:spPr bwMode="auto">
          <a:xfrm>
            <a:off x="616190" y="4165716"/>
            <a:ext cx="3396252" cy="75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905" y="1794957"/>
            <a:ext cx="2898255" cy="162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a:spLocks noGrp="1"/>
          </p:cNvSpPr>
          <p:nvPr>
            <p:ph sz="quarter" idx="17"/>
          </p:nvPr>
        </p:nvSpPr>
        <p:spPr>
          <a:xfrm>
            <a:off x="6354137" y="1388096"/>
            <a:ext cx="3102827" cy="2063262"/>
          </a:xfrm>
          <a:ln>
            <a:solidFill>
              <a:schemeClr val="tx1"/>
            </a:solidFill>
            <a:prstDash val="dash"/>
          </a:ln>
        </p:spPr>
        <p:txBody>
          <a:bodyPr>
            <a:normAutofit/>
          </a:bodyPr>
          <a:lstStyle/>
          <a:p>
            <a:r>
              <a:rPr lang="en-US" sz="1200" i="1" dirty="0" smtClean="0"/>
              <a:t>Truck Platooning</a:t>
            </a:r>
            <a:endParaRPr lang="en-US" sz="1200" i="1" dirty="0"/>
          </a:p>
        </p:txBody>
      </p:sp>
      <p:pic>
        <p:nvPicPr>
          <p:cNvPr id="103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43097" y="5028400"/>
            <a:ext cx="1955369" cy="104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ontent Placeholder 2"/>
          <p:cNvSpPr txBox="1">
            <a:spLocks/>
          </p:cNvSpPr>
          <p:nvPr/>
        </p:nvSpPr>
        <p:spPr>
          <a:xfrm>
            <a:off x="486535" y="3833572"/>
            <a:ext cx="3416725" cy="2236253"/>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err="1" smtClean="0"/>
              <a:t>Measlantkering</a:t>
            </a:r>
            <a:r>
              <a:rPr lang="en-US" sz="1200" i="1" dirty="0" smtClean="0"/>
              <a:t> </a:t>
            </a:r>
            <a:r>
              <a:rPr lang="en-US" sz="1200" i="1" dirty="0" err="1" smtClean="0"/>
              <a:t>Beslissysteem</a:t>
            </a:r>
            <a:endParaRPr lang="en-US" sz="1200" i="1" dirty="0"/>
          </a:p>
        </p:txBody>
      </p:sp>
      <p:sp>
        <p:nvSpPr>
          <p:cNvPr id="17" name="Content Placeholder 2"/>
          <p:cNvSpPr txBox="1">
            <a:spLocks/>
          </p:cNvSpPr>
          <p:nvPr/>
        </p:nvSpPr>
        <p:spPr>
          <a:xfrm>
            <a:off x="486535" y="1387728"/>
            <a:ext cx="2371930" cy="2093693"/>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err="1" smtClean="0"/>
              <a:t>Brugwachtersgame</a:t>
            </a:r>
            <a:r>
              <a:rPr lang="en-US" sz="1200" i="1" dirty="0" smtClean="0"/>
              <a:t> PZH</a:t>
            </a:r>
            <a:endParaRPr lang="en-US" sz="1200" i="1" dirty="0"/>
          </a:p>
        </p:txBody>
      </p:sp>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3880" y="1794959"/>
            <a:ext cx="2038679" cy="162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ontent Placeholder 2"/>
          <p:cNvSpPr txBox="1">
            <a:spLocks/>
          </p:cNvSpPr>
          <p:nvPr/>
        </p:nvSpPr>
        <p:spPr>
          <a:xfrm>
            <a:off x="3023641" y="1360691"/>
            <a:ext cx="3093491" cy="2120729"/>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err="1" smtClean="0"/>
              <a:t>Brug</a:t>
            </a:r>
            <a:r>
              <a:rPr lang="en-US" sz="1200" i="1" dirty="0" smtClean="0"/>
              <a:t> </a:t>
            </a:r>
            <a:r>
              <a:rPr lang="en-US" sz="1200" i="1" dirty="0" err="1" smtClean="0"/>
              <a:t>openen</a:t>
            </a:r>
            <a:r>
              <a:rPr lang="en-US" sz="1200" i="1" dirty="0" smtClean="0"/>
              <a:t> op </a:t>
            </a:r>
            <a:r>
              <a:rPr lang="en-US" sz="1200" i="1" dirty="0" err="1" smtClean="0"/>
              <a:t>afstand</a:t>
            </a:r>
            <a:endParaRPr lang="en-US" sz="1200" i="1" dirty="0"/>
          </a:p>
        </p:txBody>
      </p:sp>
      <p:sp>
        <p:nvSpPr>
          <p:cNvPr id="20" name="Content Placeholder 2"/>
          <p:cNvSpPr txBox="1">
            <a:spLocks/>
          </p:cNvSpPr>
          <p:nvPr/>
        </p:nvSpPr>
        <p:spPr>
          <a:xfrm>
            <a:off x="4149540" y="3791404"/>
            <a:ext cx="2204597" cy="2278421"/>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smtClean="0"/>
              <a:t>IMMA </a:t>
            </a:r>
            <a:r>
              <a:rPr lang="en-US" sz="1200" i="1" dirty="0" err="1" smtClean="0"/>
              <a:t>beter</a:t>
            </a:r>
            <a:r>
              <a:rPr lang="en-US" sz="1200" i="1" dirty="0" smtClean="0"/>
              <a:t> </a:t>
            </a:r>
            <a:r>
              <a:rPr lang="en-US" sz="1200" i="1" dirty="0" err="1" smtClean="0"/>
              <a:t>benutten</a:t>
            </a:r>
            <a:endParaRPr lang="en-US" sz="1200" i="1" dirty="0"/>
          </a:p>
        </p:txBody>
      </p:sp>
      <p:sp>
        <p:nvSpPr>
          <p:cNvPr id="21" name="Content Placeholder 2"/>
          <p:cNvSpPr txBox="1">
            <a:spLocks/>
          </p:cNvSpPr>
          <p:nvPr/>
        </p:nvSpPr>
        <p:spPr>
          <a:xfrm>
            <a:off x="9652052" y="1374209"/>
            <a:ext cx="2314979" cy="2120729"/>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smtClean="0"/>
              <a:t>Charm </a:t>
            </a:r>
            <a:r>
              <a:rPr lang="en-US" sz="1200" i="1" dirty="0" err="1" smtClean="0"/>
              <a:t>Netwerk</a:t>
            </a:r>
            <a:r>
              <a:rPr lang="en-US" sz="1200" i="1" dirty="0"/>
              <a:t> </a:t>
            </a:r>
            <a:r>
              <a:rPr lang="en-US" sz="1200" i="1" dirty="0" smtClean="0"/>
              <a:t>&amp; </a:t>
            </a:r>
            <a:r>
              <a:rPr lang="en-US" sz="1200" i="1" dirty="0" err="1" smtClean="0"/>
              <a:t>Prorail</a:t>
            </a:r>
            <a:r>
              <a:rPr lang="en-US" sz="1200" i="1" dirty="0" smtClean="0"/>
              <a:t> </a:t>
            </a:r>
            <a:r>
              <a:rPr lang="en-US" sz="1200" i="1" dirty="0" err="1" smtClean="0"/>
              <a:t>netwerk</a:t>
            </a:r>
            <a:endParaRPr lang="en-US" sz="1200" i="1" dirty="0"/>
          </a:p>
        </p:txBody>
      </p:sp>
      <p:pic>
        <p:nvPicPr>
          <p:cNvPr id="1034" name="Picture 1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50000"/>
          <a:stretch/>
        </p:blipFill>
        <p:spPr bwMode="auto">
          <a:xfrm>
            <a:off x="9766301" y="1730750"/>
            <a:ext cx="2200730" cy="618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Content Placeholder 2"/>
          <p:cNvSpPr txBox="1">
            <a:spLocks/>
          </p:cNvSpPr>
          <p:nvPr/>
        </p:nvSpPr>
        <p:spPr>
          <a:xfrm>
            <a:off x="6506537" y="3775031"/>
            <a:ext cx="2204597" cy="2294794"/>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smtClean="0"/>
              <a:t>Best Driver App</a:t>
            </a:r>
            <a:endParaRPr lang="en-US" sz="1200" i="1" dirty="0"/>
          </a:p>
        </p:txBody>
      </p:sp>
      <p:pic>
        <p:nvPicPr>
          <p:cNvPr id="103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3029" y="4110306"/>
            <a:ext cx="1985564" cy="177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Content Placeholder 2"/>
          <p:cNvSpPr txBox="1">
            <a:spLocks/>
          </p:cNvSpPr>
          <p:nvPr/>
        </p:nvSpPr>
        <p:spPr>
          <a:xfrm>
            <a:off x="8916897" y="3791404"/>
            <a:ext cx="3050134" cy="2278421"/>
          </a:xfrm>
          <a:prstGeom prst="rect">
            <a:avLst/>
          </a:prstGeom>
          <a:ln>
            <a:solidFill>
              <a:schemeClr val="tx1"/>
            </a:solidFill>
            <a:prstDash val="dash"/>
          </a:ln>
        </p:spPr>
        <p:txBody>
          <a:bodyPr lIns="0" tIns="0" rIns="0" bIns="0">
            <a:norm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dirty="0" smtClean="0"/>
              <a:t>Data to Diamonds Approach/</a:t>
            </a:r>
            <a:r>
              <a:rPr lang="en-US" sz="1200" i="1" dirty="0" err="1" smtClean="0"/>
              <a:t>DiTTlab</a:t>
            </a:r>
            <a:endParaRPr lang="en-US" sz="1200" i="1" dirty="0"/>
          </a:p>
        </p:txBody>
      </p:sp>
      <p:pic>
        <p:nvPicPr>
          <p:cNvPr id="1038" name="Picture 14" descr="Afbeeldingsresultaa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6190" y="4994346"/>
            <a:ext cx="3210346" cy="9512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otodatabank.seniorennet.be/LargeThumbs/232/12505.jpg"/>
          <p:cNvPicPr>
            <a:picLocks noChangeAspect="1" noChangeArrowheads="1"/>
          </p:cNvPicPr>
          <p:nvPr/>
        </p:nvPicPr>
        <p:blipFill rotWithShape="1">
          <a:blip r:embed="rId13">
            <a:extLst>
              <a:ext uri="{28A0092B-C50C-407E-A947-70E740481C1C}">
                <a14:useLocalDpi xmlns:a14="http://schemas.microsoft.com/office/drawing/2010/main" val="0"/>
              </a:ext>
            </a:extLst>
          </a:blip>
          <a:srcRect t="24675" b="16937"/>
          <a:stretch/>
        </p:blipFill>
        <p:spPr bwMode="auto">
          <a:xfrm>
            <a:off x="9766300" y="2451880"/>
            <a:ext cx="2115511" cy="9281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25A3C56-E491-49B2-93F3-63532DF516BC}" type="slidenum">
              <a:rPr lang="en-US" smtClean="0"/>
              <a:pPr/>
              <a:t>2</a:t>
            </a:fld>
            <a:endParaRPr lang="en-US" dirty="0"/>
          </a:p>
        </p:txBody>
      </p:sp>
      <p:pic>
        <p:nvPicPr>
          <p:cNvPr id="4" name="Picture 8" descr="image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8905" y="1834061"/>
            <a:ext cx="1290063" cy="10296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 descr="http://maritimetechnology.nl/media/Damen-Shipyard-Gorinchem-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82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Smart Shipping </a:t>
            </a:r>
            <a:r>
              <a:rPr lang="en-US" dirty="0" smtClean="0"/>
              <a:t>Challenge: Start van </a:t>
            </a:r>
            <a:r>
              <a:rPr lang="en-US" dirty="0" err="1" smtClean="0"/>
              <a:t>een</a:t>
            </a:r>
            <a:r>
              <a:rPr lang="en-US" dirty="0" smtClean="0"/>
              <a:t> </a:t>
            </a:r>
            <a:r>
              <a:rPr lang="en-US" dirty="0" err="1" smtClean="0"/>
              <a:t>nieuw</a:t>
            </a:r>
            <a:r>
              <a:rPr lang="en-US" dirty="0" smtClean="0"/>
              <a:t> </a:t>
            </a:r>
            <a:r>
              <a:rPr lang="en-US" b="1" dirty="0" smtClean="0"/>
              <a:t>(</a:t>
            </a:r>
            <a:r>
              <a:rPr lang="en-US" b="1" dirty="0" err="1" smtClean="0"/>
              <a:t>technologie</a:t>
            </a:r>
            <a:r>
              <a:rPr lang="en-US" b="1" dirty="0" smtClean="0"/>
              <a:t>) </a:t>
            </a:r>
            <a:r>
              <a:rPr lang="en-US" dirty="0" err="1" smtClean="0"/>
              <a:t>tijdperk</a:t>
            </a:r>
            <a:r>
              <a:rPr lang="en-US" b="1" dirty="0" smtClean="0"/>
              <a:t> </a:t>
            </a:r>
            <a:r>
              <a:rPr lang="en-US" dirty="0" err="1" smtClean="0"/>
              <a:t>voor</a:t>
            </a:r>
            <a:r>
              <a:rPr lang="en-US" dirty="0" smtClean="0"/>
              <a:t> de </a:t>
            </a:r>
            <a:r>
              <a:rPr lang="en-US" b="1" dirty="0" err="1" smtClean="0"/>
              <a:t>scheepsvaart</a:t>
            </a:r>
            <a:r>
              <a:rPr lang="en-US" dirty="0" smtClean="0"/>
              <a:t>?</a:t>
            </a:r>
            <a:endParaRPr lang="en-US" dirty="0"/>
          </a:p>
        </p:txBody>
      </p:sp>
      <p:sp>
        <p:nvSpPr>
          <p:cNvPr id="3" name="Content Placeholder 2"/>
          <p:cNvSpPr>
            <a:spLocks noGrp="1"/>
          </p:cNvSpPr>
          <p:nvPr>
            <p:ph sz="quarter" idx="17"/>
          </p:nvPr>
        </p:nvSpPr>
        <p:spPr>
          <a:xfrm>
            <a:off x="5395686" y="1967813"/>
            <a:ext cx="3759200" cy="3273193"/>
          </a:xfrm>
          <a:ln>
            <a:solidFill>
              <a:schemeClr val="tx1"/>
            </a:solidFill>
            <a:prstDash val="dash"/>
          </a:ln>
        </p:spPr>
        <p:txBody>
          <a:bodyPr lIns="108000" tIns="144000" rIns="72000">
            <a:noAutofit/>
          </a:bodyPr>
          <a:lstStyle/>
          <a:p>
            <a:endParaRPr lang="nl-NL" sz="1200" dirty="0">
              <a:latin typeface="+mn-lt"/>
            </a:endParaRPr>
          </a:p>
          <a:p>
            <a:pPr marL="171450" indent="-171450">
              <a:buFont typeface="Arial" panose="020B0604020202020204" pitchFamily="34" charset="0"/>
              <a:buChar char="•"/>
            </a:pPr>
            <a:r>
              <a:rPr lang="nl-NL" sz="1200" dirty="0" smtClean="0">
                <a:latin typeface="+mn-lt"/>
              </a:rPr>
              <a:t>Laten zien wat er op </a:t>
            </a:r>
            <a:r>
              <a:rPr lang="nl-NL" sz="1200" b="1" dirty="0" smtClean="0">
                <a:latin typeface="+mn-lt"/>
              </a:rPr>
              <a:t>technisch en ICT-gebied </a:t>
            </a:r>
            <a:r>
              <a:rPr lang="nl-NL" sz="1200" dirty="0" smtClean="0">
                <a:latin typeface="+mn-lt"/>
              </a:rPr>
              <a:t>mogelijk is op het gebied van vergaand </a:t>
            </a:r>
            <a:r>
              <a:rPr lang="nl-NL" sz="1200" b="1" dirty="0" smtClean="0">
                <a:latin typeface="+mn-lt"/>
              </a:rPr>
              <a:t>geautomatiseerd varen</a:t>
            </a:r>
            <a:r>
              <a:rPr lang="nl-NL" sz="1200" dirty="0" smtClean="0">
                <a:latin typeface="+mn-lt"/>
              </a:rPr>
              <a:t>.  </a:t>
            </a:r>
            <a:br>
              <a:rPr lang="nl-NL" sz="1200" dirty="0" smtClean="0">
                <a:latin typeface="+mn-lt"/>
              </a:rPr>
            </a:br>
            <a:endParaRPr lang="nl-NL" sz="1200" dirty="0" smtClean="0">
              <a:latin typeface="+mn-lt"/>
            </a:endParaRPr>
          </a:p>
          <a:p>
            <a:pPr marL="171450" indent="-171450">
              <a:buFont typeface="Arial" panose="020B0604020202020204" pitchFamily="34" charset="0"/>
              <a:buChar char="•"/>
            </a:pPr>
            <a:r>
              <a:rPr lang="nl-NL" sz="1200" dirty="0" smtClean="0"/>
              <a:t>Partijen: Initiator</a:t>
            </a:r>
            <a:r>
              <a:rPr lang="nl-NL" sz="1200" dirty="0"/>
              <a:t>: </a:t>
            </a:r>
            <a:r>
              <a:rPr lang="nl-NL" sz="1200" dirty="0" smtClean="0"/>
              <a:t>I&amp;M - Organisator</a:t>
            </a:r>
            <a:r>
              <a:rPr lang="nl-NL" sz="1200" dirty="0"/>
              <a:t>:  </a:t>
            </a:r>
            <a:r>
              <a:rPr lang="nl-NL" sz="1200" dirty="0" smtClean="0"/>
              <a:t>Rijkswaterstaat.  Vertegenwoordigers vierhoek:</a:t>
            </a:r>
          </a:p>
          <a:p>
            <a:pPr marL="628650" lvl="1" indent="-171450">
              <a:buFont typeface="Courier New" panose="02070309020205020404" pitchFamily="49" charset="0"/>
              <a:buChar char="o"/>
            </a:pPr>
            <a:r>
              <a:rPr lang="nl-NL" sz="1000" dirty="0" smtClean="0"/>
              <a:t>Markt </a:t>
            </a:r>
            <a:r>
              <a:rPr lang="nl-NL" sz="1000" dirty="0"/>
              <a:t>(verladers, reders, scheepsbouwers</a:t>
            </a:r>
            <a:r>
              <a:rPr lang="nl-NL" sz="1000" dirty="0" smtClean="0"/>
              <a:t>),</a:t>
            </a:r>
          </a:p>
          <a:p>
            <a:pPr marL="628650" lvl="1" indent="-171450">
              <a:buFont typeface="Courier New" panose="02070309020205020404" pitchFamily="49" charset="0"/>
              <a:buChar char="o"/>
            </a:pPr>
            <a:r>
              <a:rPr lang="nl-NL" sz="1000" dirty="0" smtClean="0"/>
              <a:t>Kennis </a:t>
            </a:r>
            <a:r>
              <a:rPr lang="nl-NL" sz="1000" dirty="0"/>
              <a:t>(Bureau Telematica, </a:t>
            </a:r>
            <a:r>
              <a:rPr lang="nl-NL" sz="1000" dirty="0" err="1"/>
              <a:t>Connekt</a:t>
            </a:r>
            <a:r>
              <a:rPr lang="nl-NL" sz="1000" dirty="0"/>
              <a:t>, </a:t>
            </a:r>
            <a:r>
              <a:rPr lang="nl-NL" sz="1000" dirty="0" err="1"/>
              <a:t>Deltares</a:t>
            </a:r>
            <a:r>
              <a:rPr lang="nl-NL" sz="1000" dirty="0"/>
              <a:t>, Marin, TNO, TU Delft,  Verzekeringsmaatschappijen</a:t>
            </a:r>
            <a:r>
              <a:rPr lang="nl-NL" sz="1000" dirty="0" smtClean="0"/>
              <a:t>)</a:t>
            </a:r>
          </a:p>
          <a:p>
            <a:pPr marL="628650" lvl="1" indent="-171450">
              <a:buFont typeface="Courier New" panose="02070309020205020404" pitchFamily="49" charset="0"/>
              <a:buChar char="o"/>
            </a:pPr>
            <a:r>
              <a:rPr lang="nl-NL" sz="1000" dirty="0" smtClean="0"/>
              <a:t>Gebruikers </a:t>
            </a:r>
            <a:r>
              <a:rPr lang="nl-NL" sz="1000" dirty="0"/>
              <a:t>(schippers, recreanten) </a:t>
            </a:r>
            <a:endParaRPr lang="nl-NL" sz="1000" dirty="0" smtClean="0"/>
          </a:p>
          <a:p>
            <a:pPr marL="628650" lvl="1" indent="-171450">
              <a:buFont typeface="Courier New" panose="02070309020205020404" pitchFamily="49" charset="0"/>
              <a:buChar char="o"/>
            </a:pPr>
            <a:r>
              <a:rPr lang="nl-NL" sz="1000" dirty="0"/>
              <a:t>O</a:t>
            </a:r>
            <a:r>
              <a:rPr lang="nl-NL" sz="1000" dirty="0" smtClean="0"/>
              <a:t>verheden </a:t>
            </a:r>
            <a:r>
              <a:rPr lang="nl-NL" sz="1000" dirty="0"/>
              <a:t>(Rijk, havenbedrijven). </a:t>
            </a:r>
          </a:p>
          <a:p>
            <a:endParaRPr lang="nl-NL" sz="1300" dirty="0"/>
          </a:p>
        </p:txBody>
      </p:sp>
      <p:sp>
        <p:nvSpPr>
          <p:cNvPr id="8" name="Rectangle 7"/>
          <p:cNvSpPr/>
          <p:nvPr/>
        </p:nvSpPr>
        <p:spPr>
          <a:xfrm>
            <a:off x="4671931" y="4368749"/>
            <a:ext cx="7045146" cy="938719"/>
          </a:xfrm>
          <a:prstGeom prst="rect">
            <a:avLst/>
          </a:prstGeom>
        </p:spPr>
        <p:txBody>
          <a:bodyPr lIns="0" tIns="0" rIns="0" bIns="0">
            <a:noAutofit/>
          </a:bodyPr>
          <a:lstStyle/>
          <a:p>
            <a:pPr marL="171450" indent="-171450">
              <a:spcBef>
                <a:spcPts val="500"/>
              </a:spcBef>
              <a:buClr>
                <a:schemeClr val="accent1"/>
              </a:buClr>
              <a:buSzPct val="110000"/>
              <a:buFont typeface="Arial" panose="020B0604020202020204" pitchFamily="34" charset="0"/>
              <a:buChar char="•"/>
            </a:pPr>
            <a:endParaRPr lang="nl-NL" sz="13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97" r="4128"/>
          <a:stretch/>
        </p:blipFill>
        <p:spPr bwMode="auto">
          <a:xfrm>
            <a:off x="595086" y="1347593"/>
            <a:ext cx="4310744" cy="47527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6702" y="0"/>
            <a:ext cx="31623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6702" y="2463508"/>
            <a:ext cx="397192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26702" y="5489505"/>
            <a:ext cx="42481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bwMode="auto">
          <a:xfrm>
            <a:off x="5791199" y="6335719"/>
            <a:ext cx="4630057" cy="1262136"/>
          </a:xfrm>
          <a:prstGeom prst="rect">
            <a:avLst/>
          </a:prstGeom>
          <a:noFill/>
          <a:ln w="9525" algn="ctr">
            <a:solidFill>
              <a:schemeClr val="bg1"/>
            </a:solidFill>
            <a:prstDash val="dash"/>
            <a:miter lim="800000"/>
            <a:headEnd/>
            <a:tailEnd/>
          </a:ln>
          <a:effectLst/>
        </p:spPr>
        <p:txBody>
          <a:bodyPr wrap="square" lIns="0" tIns="0" rIns="0" bIns="36000" rtlCol="0">
            <a:spAutoFit/>
          </a:bodyPr>
          <a:lstStyle/>
          <a:p>
            <a:pPr algn="ctr">
              <a:lnSpc>
                <a:spcPct val="200000"/>
              </a:lnSpc>
              <a:spcBef>
                <a:spcPts val="600"/>
              </a:spcBef>
              <a:spcAft>
                <a:spcPts val="600"/>
              </a:spcAft>
            </a:pPr>
            <a:r>
              <a:rPr lang="en-US" sz="1400" b="1" u="sng" dirty="0" smtClean="0">
                <a:cs typeface="Arial" pitchFamily="34" charset="0"/>
              </a:rPr>
              <a:t/>
            </a:r>
            <a:br>
              <a:rPr lang="en-US" sz="1400" b="1" u="sng" dirty="0" smtClean="0">
                <a:cs typeface="Arial" pitchFamily="34" charset="0"/>
              </a:rPr>
            </a:br>
            <a:r>
              <a:rPr lang="en-US" sz="1400" b="1" u="sng" dirty="0" err="1" smtClean="0">
                <a:cs typeface="Arial" pitchFamily="34" charset="0"/>
              </a:rPr>
              <a:t>Perspectief</a:t>
            </a:r>
            <a:r>
              <a:rPr lang="en-US" sz="1400" b="1" u="sng" dirty="0" smtClean="0">
                <a:cs typeface="Arial" pitchFamily="34" charset="0"/>
              </a:rPr>
              <a:t>  </a:t>
            </a:r>
            <a:r>
              <a:rPr lang="en-US" sz="1400" b="1" u="sng" dirty="0" err="1" smtClean="0">
                <a:cs typeface="Arial" pitchFamily="34" charset="0"/>
              </a:rPr>
              <a:t>vanuit</a:t>
            </a:r>
            <a:r>
              <a:rPr lang="en-US" sz="1400" b="1" u="sng" dirty="0" smtClean="0">
                <a:cs typeface="Arial" pitchFamily="34" charset="0"/>
              </a:rPr>
              <a:t> </a:t>
            </a:r>
            <a:r>
              <a:rPr lang="en-US" sz="1400" b="1" u="sng" dirty="0" err="1" smtClean="0">
                <a:cs typeface="Arial" pitchFamily="34" charset="0"/>
              </a:rPr>
              <a:t>Technologie</a:t>
            </a:r>
            <a:r>
              <a:rPr lang="en-US" sz="1400" b="1" u="sng" dirty="0" smtClean="0">
                <a:cs typeface="Arial" pitchFamily="34" charset="0"/>
              </a:rPr>
              <a:t>?</a:t>
            </a:r>
            <a:br>
              <a:rPr lang="en-US" sz="1400" b="1" u="sng" dirty="0" smtClean="0">
                <a:cs typeface="Arial" pitchFamily="34" charset="0"/>
              </a:rPr>
            </a:br>
            <a:endParaRPr lang="en-US" sz="1400" b="1" u="sng" dirty="0" smtClean="0">
              <a:cs typeface="Arial" pitchFamily="34" charset="0"/>
            </a:endParaRPr>
          </a:p>
        </p:txBody>
      </p:sp>
      <p:sp>
        <p:nvSpPr>
          <p:cNvPr id="24" name="Content Placeholder 2"/>
          <p:cNvSpPr txBox="1">
            <a:spLocks/>
          </p:cNvSpPr>
          <p:nvPr/>
        </p:nvSpPr>
        <p:spPr>
          <a:xfrm>
            <a:off x="9753601" y="2463508"/>
            <a:ext cx="1828800" cy="2101799"/>
          </a:xfrm>
          <a:prstGeom prst="rect">
            <a:avLst/>
          </a:prstGeom>
          <a:ln>
            <a:solidFill>
              <a:schemeClr val="tx1"/>
            </a:solidFill>
            <a:prstDash val="dash"/>
          </a:ln>
        </p:spPr>
        <p:txBody>
          <a:bodyPr lIns="468000" tIns="180000" rIns="72000" bIns="0">
            <a:noAutofit/>
          </a:bodyPr>
          <a:lstStyle>
            <a:lvl1pPr marL="0" indent="0" algn="l" defTabSz="914400" rtl="0" eaLnBrk="1" latinLnBrk="0" hangingPunct="1">
              <a:spcBef>
                <a:spcPts val="500"/>
              </a:spcBef>
              <a:buClr>
                <a:schemeClr val="accent1"/>
              </a:buClr>
              <a:buSzPct val="110000"/>
              <a:buFont typeface="Arial" pitchFamily="34" charset="0"/>
              <a:buNone/>
              <a:defRPr sz="2000" kern="1200">
                <a:solidFill>
                  <a:schemeClr val="tx1"/>
                </a:solidFill>
                <a:latin typeface="Arial" pitchFamily="34" charset="0"/>
                <a:ea typeface="+mn-ea"/>
                <a:cs typeface="+mn-cs"/>
              </a:defRPr>
            </a:lvl1pPr>
            <a:lvl2pPr marL="263525" indent="-263525" algn="l" defTabSz="914400" rtl="0" eaLnBrk="1" latinLnBrk="0" hangingPunct="1">
              <a:spcBef>
                <a:spcPts val="500"/>
              </a:spcBef>
              <a:buClr>
                <a:schemeClr val="accent1"/>
              </a:buClr>
              <a:buSzPct val="110000"/>
              <a:buFont typeface="Arial" pitchFamily="34" charset="0"/>
              <a:buChar char="•"/>
              <a:defRPr sz="2000" kern="1200" baseline="0">
                <a:solidFill>
                  <a:schemeClr val="tx1"/>
                </a:solidFill>
                <a:latin typeface="Arial" pitchFamily="34" charset="0"/>
                <a:ea typeface="+mn-ea"/>
                <a:cs typeface="+mn-cs"/>
              </a:defRPr>
            </a:lvl2pPr>
            <a:lvl3pPr marL="536575" indent="-273050" algn="l" defTabSz="914400" rtl="0" eaLnBrk="1" latinLnBrk="0" hangingPunct="1">
              <a:spcBef>
                <a:spcPts val="500"/>
              </a:spcBef>
              <a:buClr>
                <a:schemeClr val="accent1"/>
              </a:buClr>
              <a:buSzPct val="110000"/>
              <a:buFont typeface="Arial" pitchFamily="34" charset="0"/>
              <a:buChar char="•"/>
              <a:defRPr sz="1800" kern="1200">
                <a:solidFill>
                  <a:schemeClr val="tx1"/>
                </a:solidFill>
                <a:latin typeface="Arial" pitchFamily="34" charset="0"/>
                <a:ea typeface="+mn-ea"/>
                <a:cs typeface="+mn-cs"/>
              </a:defRPr>
            </a:lvl3pPr>
            <a:lvl4pPr marL="811213" indent="-274638" algn="l" defTabSz="914400" rtl="0" eaLnBrk="1" latinLnBrk="0" hangingPunct="1">
              <a:spcBef>
                <a:spcPts val="500"/>
              </a:spcBef>
              <a:buClr>
                <a:schemeClr val="accent1"/>
              </a:buClr>
              <a:buSzPct val="110000"/>
              <a:buFont typeface="Arial" pitchFamily="34" charset="0"/>
              <a:buChar char="•"/>
              <a:defRPr sz="1600" kern="1200">
                <a:solidFill>
                  <a:schemeClr val="tx1"/>
                </a:solidFill>
                <a:latin typeface="Arial" pitchFamily="34" charset="0"/>
                <a:ea typeface="+mn-ea"/>
                <a:cs typeface="+mn-cs"/>
              </a:defRPr>
            </a:lvl4pPr>
            <a:lvl5pPr marL="1074738" indent="-263525" algn="l" defTabSz="914400" rtl="0" eaLnBrk="1" latinLnBrk="0" hangingPunct="1">
              <a:spcBef>
                <a:spcPts val="500"/>
              </a:spcBef>
              <a:buClr>
                <a:schemeClr val="accent1"/>
              </a:buClr>
              <a:buSzPct val="110000"/>
              <a:buFont typeface="Arial" pitchFamily="34" charset="0"/>
              <a:buChar char="•"/>
              <a:defRPr sz="1400" kern="1200">
                <a:solidFill>
                  <a:schemeClr val="tx1"/>
                </a:solidFill>
                <a:latin typeface="Arial" pitchFamily="34" charset="0"/>
                <a:ea typeface="+mn-ea"/>
                <a:cs typeface="+mn-cs"/>
              </a:defRPr>
            </a:lvl5pPr>
            <a:lvl6pPr marL="1136650" indent="-215900" algn="l" defTabSz="914400" rtl="0" eaLnBrk="1" latinLnBrk="0" hangingPunct="1">
              <a:spcBef>
                <a:spcPts val="500"/>
              </a:spcBef>
              <a:buClr>
                <a:schemeClr val="accent1"/>
              </a:buClr>
              <a:buFont typeface="Verdana" pitchFamily="34" charset="0"/>
              <a:buChar char="•"/>
              <a:defRPr sz="1400" kern="1200" baseline="0">
                <a:solidFill>
                  <a:schemeClr val="tx1"/>
                </a:solidFill>
                <a:latin typeface="+mn-lt"/>
                <a:ea typeface="+mn-ea"/>
                <a:cs typeface="+mn-cs"/>
              </a:defRPr>
            </a:lvl6pPr>
            <a:lvl7pPr marL="1343025" indent="-228600" algn="l" defTabSz="914400" rtl="0" eaLnBrk="1" latinLnBrk="0" hangingPunct="1">
              <a:spcBef>
                <a:spcPts val="500"/>
              </a:spcBef>
              <a:buClr>
                <a:schemeClr val="tx1">
                  <a:lumMod val="60000"/>
                  <a:lumOff val="40000"/>
                </a:schemeClr>
              </a:buClr>
              <a:buFont typeface="Verdana" pitchFamily="34" charset="0"/>
              <a:buChar char="•"/>
              <a:defRPr sz="14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nl-NL" sz="1200" dirty="0" smtClean="0">
              <a:latin typeface="+mn-lt"/>
            </a:endParaRPr>
          </a:p>
          <a:p>
            <a:endParaRPr lang="nl-NL" sz="1200" dirty="0">
              <a:latin typeface="+mn-lt"/>
            </a:endParaRPr>
          </a:p>
          <a:p>
            <a:endParaRPr lang="nl-NL" sz="1200" dirty="0" smtClean="0">
              <a:latin typeface="+mn-lt"/>
            </a:endParaRPr>
          </a:p>
          <a:p>
            <a:r>
              <a:rPr lang="nl-NL" sz="1200" b="1" dirty="0" smtClean="0">
                <a:latin typeface="+mn-lt"/>
              </a:rPr>
              <a:t>Technologie perspectief?</a:t>
            </a:r>
            <a:endParaRPr lang="nl-NL" sz="1200" b="1" dirty="0">
              <a:latin typeface="+mn-lt"/>
            </a:endParaRPr>
          </a:p>
        </p:txBody>
      </p:sp>
      <p:sp>
        <p:nvSpPr>
          <p:cNvPr id="14" name="Right Arrow 13"/>
          <p:cNvSpPr/>
          <p:nvPr/>
        </p:nvSpPr>
        <p:spPr bwMode="gray">
          <a:xfrm>
            <a:off x="5036458" y="3357506"/>
            <a:ext cx="359228" cy="496594"/>
          </a:xfrm>
          <a:prstGeom prst="rightArrow">
            <a:avLst/>
          </a:prstGeom>
          <a:solidFill>
            <a:schemeClr val="bg1"/>
          </a:solidFill>
          <a:ln w="9525" algn="ctr">
            <a:solidFill>
              <a:srgbClr val="C00000"/>
            </a:solid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26" name="Right Arrow 25"/>
          <p:cNvSpPr/>
          <p:nvPr/>
        </p:nvSpPr>
        <p:spPr bwMode="gray">
          <a:xfrm>
            <a:off x="9267372" y="3356113"/>
            <a:ext cx="359228" cy="496594"/>
          </a:xfrm>
          <a:prstGeom prst="rightArrow">
            <a:avLst/>
          </a:prstGeom>
          <a:solidFill>
            <a:schemeClr val="bg1"/>
          </a:solidFill>
          <a:ln w="9525" algn="ctr">
            <a:solidFill>
              <a:srgbClr val="C00000"/>
            </a:solidFill>
            <a:miter lim="800000"/>
            <a:headEnd/>
            <a:tailEnd/>
          </a:ln>
          <a:effectLst/>
        </p:spPr>
        <p:txBody>
          <a:bodyPr lIns="63500" tIns="0" rIns="64800" bIns="0" rtlCol="0" anchor="ctr"/>
          <a:lstStyle/>
          <a:p>
            <a:pPr algn="ctr">
              <a:spcBef>
                <a:spcPct val="0"/>
              </a:spcBef>
              <a:buClrTx/>
              <a:buSzPct val="90000"/>
            </a:pPr>
            <a:endParaRPr lang="en-US" sz="1600" b="1" dirty="0">
              <a:solidFill>
                <a:schemeClr val="bg1"/>
              </a:solidFill>
              <a:cs typeface="Arial" pitchFamily="34" charset="0"/>
            </a:endParaRPr>
          </a:p>
        </p:txBody>
      </p:sp>
      <p:sp>
        <p:nvSpPr>
          <p:cNvPr id="25" name="Slide Number Placeholder 24"/>
          <p:cNvSpPr>
            <a:spLocks noGrp="1"/>
          </p:cNvSpPr>
          <p:nvPr>
            <p:ph type="sldNum" sz="quarter" idx="12"/>
          </p:nvPr>
        </p:nvSpPr>
        <p:spPr/>
        <p:txBody>
          <a:bodyPr/>
          <a:lstStyle/>
          <a:p>
            <a:fld id="{525A3C56-E491-49B2-93F3-63532DF516BC}" type="slidenum">
              <a:rPr lang="en-US" smtClean="0"/>
              <a:pPr/>
              <a:t>3</a:t>
            </a:fld>
            <a:endParaRPr lang="en-US" dirty="0"/>
          </a:p>
        </p:txBody>
      </p:sp>
      <p:pic>
        <p:nvPicPr>
          <p:cNvPr id="15" name="Picture 4" descr="http://maritimetechnology.nl/media/Damen-Shipyard-Gorinchem-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23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4" grpId="0" animBg="1"/>
      <p:bldP spid="1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SMASH </a:t>
            </a:r>
            <a:r>
              <a:rPr lang="nl-NL" dirty="0" smtClean="0"/>
              <a:t>– </a:t>
            </a:r>
            <a:r>
              <a:rPr lang="nl-NL" b="1" dirty="0" smtClean="0"/>
              <a:t>Ons Toekomstbeeld</a:t>
            </a:r>
            <a:endParaRPr lang="en-US" b="1" dirty="0"/>
          </a:p>
        </p:txBody>
      </p:sp>
      <p:pic>
        <p:nvPicPr>
          <p:cNvPr id="2050" name="Picture 2" descr="C:\Users\dijkto\Desktop\TP&amp;L\SMASH\boot-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7" y="1155700"/>
            <a:ext cx="11144250" cy="4953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25A3C56-E491-49B2-93F3-63532DF516BC}" type="slidenum">
              <a:rPr lang="en-US" smtClean="0"/>
              <a:pPr/>
              <a:t>4</a:t>
            </a:fld>
            <a:endParaRPr lang="en-US" dirty="0"/>
          </a:p>
        </p:txBody>
      </p:sp>
      <p:pic>
        <p:nvPicPr>
          <p:cNvPr id="5" name="Picture 4" descr="http://maritimetechnology.nl/media/Damen-Shipyard-Gorinchem-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583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p:cNvSpPr/>
          <p:nvPr/>
        </p:nvSpPr>
        <p:spPr bwMode="gray">
          <a:xfrm>
            <a:off x="6264856"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7" name="Flowchart: Process 86"/>
          <p:cNvSpPr/>
          <p:nvPr/>
        </p:nvSpPr>
        <p:spPr bwMode="gray">
          <a:xfrm>
            <a:off x="6499471" y="1367656"/>
            <a:ext cx="152649" cy="1937701"/>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83" name="Curved Connector 82"/>
          <p:cNvCxnSpPr>
            <a:stCxn id="16" idx="2"/>
            <a:endCxn id="48" idx="2"/>
          </p:cNvCxnSpPr>
          <p:nvPr/>
        </p:nvCxnSpPr>
        <p:spPr bwMode="gray">
          <a:xfrm rot="5400000" flipH="1">
            <a:off x="2754400" y="86545"/>
            <a:ext cx="1050380" cy="5387245"/>
          </a:xfrm>
          <a:prstGeom prst="curvedConnector3">
            <a:avLst>
              <a:gd name="adj1" fmla="val -40997"/>
            </a:avLst>
          </a:prstGeom>
          <a:noFill/>
          <a:ln w="12700">
            <a:solidFill>
              <a:schemeClr val="bg1">
                <a:lumMod val="50000"/>
              </a:schemeClr>
            </a:solidFill>
            <a:prstDash val="sysDash"/>
            <a:round/>
            <a:headEnd type="triangle" w="med" len="med"/>
            <a:tailEnd type="triangle" w="med" len="med"/>
          </a:ln>
          <a:effectLst/>
        </p:spPr>
      </p:cxnSp>
      <p:sp>
        <p:nvSpPr>
          <p:cNvPr id="2" name="Title 1"/>
          <p:cNvSpPr>
            <a:spLocks noGrp="1"/>
          </p:cNvSpPr>
          <p:nvPr>
            <p:ph type="title"/>
          </p:nvPr>
        </p:nvSpPr>
        <p:spPr>
          <a:xfrm>
            <a:off x="596745" y="185739"/>
            <a:ext cx="11276024" cy="920750"/>
          </a:xfrm>
        </p:spPr>
        <p:txBody>
          <a:bodyPr>
            <a:noAutofit/>
          </a:bodyPr>
          <a:lstStyle/>
          <a:p>
            <a:r>
              <a:rPr lang="en-US" dirty="0" err="1" smtClean="0"/>
              <a:t>Toekomstbeeld</a:t>
            </a:r>
            <a:r>
              <a:rPr lang="en-US" dirty="0" smtClean="0"/>
              <a:t>: </a:t>
            </a:r>
            <a:r>
              <a:rPr lang="en-US" dirty="0" err="1" smtClean="0"/>
              <a:t>Volledig</a:t>
            </a:r>
            <a:r>
              <a:rPr lang="en-US" b="1" dirty="0"/>
              <a:t> </a:t>
            </a:r>
            <a:r>
              <a:rPr lang="en-US" b="1" dirty="0" err="1" smtClean="0"/>
              <a:t>autonome</a:t>
            </a:r>
            <a:r>
              <a:rPr lang="en-US" b="1" dirty="0" smtClean="0"/>
              <a:t> </a:t>
            </a:r>
            <a:r>
              <a:rPr lang="en-US" b="1" dirty="0" err="1" smtClean="0"/>
              <a:t>aansturing</a:t>
            </a:r>
            <a:r>
              <a:rPr lang="en-US" b="1" dirty="0" smtClean="0"/>
              <a:t> </a:t>
            </a:r>
            <a:r>
              <a:rPr lang="en-US" dirty="0" smtClean="0"/>
              <a:t>van- en de </a:t>
            </a:r>
            <a:r>
              <a:rPr lang="en-US" dirty="0" err="1" smtClean="0"/>
              <a:t>meest</a:t>
            </a:r>
            <a:r>
              <a:rPr lang="en-US" dirty="0" smtClean="0"/>
              <a:t> </a:t>
            </a:r>
            <a:r>
              <a:rPr lang="en-US" b="1" dirty="0" err="1" smtClean="0"/>
              <a:t>optimale</a:t>
            </a:r>
            <a:r>
              <a:rPr lang="en-US" b="1" dirty="0" smtClean="0"/>
              <a:t> </a:t>
            </a:r>
            <a:r>
              <a:rPr lang="en-US" b="1" dirty="0" err="1" smtClean="0"/>
              <a:t>afstemming</a:t>
            </a:r>
            <a:r>
              <a:rPr lang="en-US" dirty="0" smtClean="0"/>
              <a:t> </a:t>
            </a:r>
            <a:r>
              <a:rPr lang="en-US" dirty="0" err="1" smtClean="0"/>
              <a:t>tussen</a:t>
            </a:r>
            <a:r>
              <a:rPr lang="en-US" dirty="0" smtClean="0"/>
              <a:t>- </a:t>
            </a:r>
            <a:r>
              <a:rPr lang="en-US" b="1" dirty="0" err="1" smtClean="0"/>
              <a:t>schepen</a:t>
            </a:r>
            <a:r>
              <a:rPr lang="en-US" b="1" dirty="0" smtClean="0"/>
              <a:t> &amp; </a:t>
            </a:r>
            <a:r>
              <a:rPr lang="en-US" b="1" dirty="0" err="1" smtClean="0"/>
              <a:t>objecten</a:t>
            </a:r>
            <a:endParaRPr lang="en-US" b="1"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5</a:t>
            </a:fld>
            <a:endParaRPr lang="en-US" dirty="0"/>
          </a:p>
        </p:txBody>
      </p:sp>
      <p:sp>
        <p:nvSpPr>
          <p:cNvPr id="16" name="Flowchart: Process 15"/>
          <p:cNvSpPr/>
          <p:nvPr/>
        </p:nvSpPr>
        <p:spPr bwMode="gray">
          <a:xfrm>
            <a:off x="5896887"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20" name="Straight Connector 19"/>
          <p:cNvCxnSpPr/>
          <p:nvPr/>
        </p:nvCxnSpPr>
        <p:spPr bwMode="gray">
          <a:xfrm>
            <a:off x="589310" y="1432553"/>
            <a:ext cx="11305309" cy="0"/>
          </a:xfrm>
          <a:prstGeom prst="line">
            <a:avLst/>
          </a:prstGeom>
          <a:noFill/>
          <a:ln w="12700">
            <a:solidFill>
              <a:schemeClr val="accent1"/>
            </a:solidFill>
            <a:prstDash val="dash"/>
            <a:round/>
            <a:headEnd/>
            <a:tailEnd/>
          </a:ln>
          <a:effectLst/>
        </p:spPr>
      </p:cxnSp>
      <p:cxnSp>
        <p:nvCxnSpPr>
          <p:cNvPr id="21" name="Straight Connector 20"/>
          <p:cNvCxnSpPr/>
          <p:nvPr/>
        </p:nvCxnSpPr>
        <p:spPr bwMode="gray">
          <a:xfrm>
            <a:off x="519312" y="3130527"/>
            <a:ext cx="11305309" cy="0"/>
          </a:xfrm>
          <a:prstGeom prst="line">
            <a:avLst/>
          </a:prstGeom>
          <a:noFill/>
          <a:ln w="12700">
            <a:solidFill>
              <a:schemeClr val="accent1"/>
            </a:solidFill>
            <a:prstDash val="dash"/>
            <a:round/>
            <a:headEnd/>
            <a:tailEnd/>
          </a:ln>
          <a:effectLst/>
        </p:spPr>
      </p:cxnSp>
      <p:sp>
        <p:nvSpPr>
          <p:cNvPr id="22" name="Chevron 21"/>
          <p:cNvSpPr/>
          <p:nvPr/>
        </p:nvSpPr>
        <p:spPr bwMode="gray">
          <a:xfrm flipH="1">
            <a:off x="8112129" y="1540289"/>
            <a:ext cx="1022643"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4" name="Chevron 23"/>
          <p:cNvSpPr/>
          <p:nvPr/>
        </p:nvSpPr>
        <p:spPr bwMode="gray">
          <a:xfrm flipH="1">
            <a:off x="9760821" y="1540289"/>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7" name="Rectangle 26"/>
          <p:cNvSpPr/>
          <p:nvPr/>
        </p:nvSpPr>
        <p:spPr>
          <a:xfrm>
            <a:off x="1393842" y="4465062"/>
            <a:ext cx="3082466"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err="1" smtClean="0"/>
              <a:t>Schip</a:t>
            </a:r>
            <a:r>
              <a:rPr lang="en-US" sz="800" b="1" dirty="0" smtClean="0"/>
              <a:t>/</a:t>
            </a:r>
            <a:r>
              <a:rPr lang="en-US" sz="800" b="1" dirty="0" err="1" smtClean="0"/>
              <a:t>schepen</a:t>
            </a:r>
            <a:r>
              <a:rPr lang="en-US" sz="800" b="1" dirty="0" smtClean="0"/>
              <a:t> </a:t>
            </a:r>
            <a:r>
              <a:rPr lang="en-US" sz="800" b="1" dirty="0" err="1"/>
              <a:t>komen</a:t>
            </a:r>
            <a:r>
              <a:rPr lang="en-US" sz="800" b="1" dirty="0"/>
              <a:t> op </a:t>
            </a:r>
            <a:r>
              <a:rPr lang="en-US" sz="800" b="1" dirty="0" err="1"/>
              <a:t>brug</a:t>
            </a:r>
            <a:r>
              <a:rPr lang="en-US" sz="800" b="1" dirty="0"/>
              <a:t>  </a:t>
            </a:r>
            <a:r>
              <a:rPr lang="en-US" sz="800" b="1" dirty="0" err="1" smtClean="0"/>
              <a:t>af</a:t>
            </a:r>
            <a:r>
              <a:rPr lang="en-US" sz="800" b="1" dirty="0" smtClean="0"/>
              <a:t>. </a:t>
            </a:r>
          </a:p>
          <a:p>
            <a:pPr marL="171450" indent="-171450">
              <a:buFontTx/>
              <a:buChar char="-"/>
            </a:pPr>
            <a:r>
              <a:rPr lang="en-US" sz="800" b="1" dirty="0" err="1" smtClean="0"/>
              <a:t>Afstemming</a:t>
            </a:r>
            <a:r>
              <a:rPr lang="en-US" sz="800" b="1" dirty="0" smtClean="0"/>
              <a:t> </a:t>
            </a:r>
            <a:r>
              <a:rPr lang="en-US" sz="800" b="1" dirty="0" err="1" smtClean="0"/>
              <a:t>tussen</a:t>
            </a:r>
            <a:r>
              <a:rPr lang="en-US" sz="800" b="1" dirty="0" smtClean="0"/>
              <a:t> </a:t>
            </a:r>
            <a:r>
              <a:rPr lang="en-US" sz="800" b="1" dirty="0" err="1" smtClean="0"/>
              <a:t>schip</a:t>
            </a:r>
            <a:r>
              <a:rPr lang="en-US" sz="800" b="1" dirty="0" smtClean="0"/>
              <a:t> en object over </a:t>
            </a:r>
            <a:r>
              <a:rPr lang="en-US" sz="800" b="1" dirty="0" err="1" smtClean="0"/>
              <a:t>tijd</a:t>
            </a:r>
            <a:r>
              <a:rPr lang="en-US" sz="800" b="1" dirty="0" smtClean="0"/>
              <a:t> </a:t>
            </a:r>
            <a:r>
              <a:rPr lang="en-US" sz="800" b="1" dirty="0" err="1" smtClean="0"/>
              <a:t>brugopening</a:t>
            </a:r>
            <a:r>
              <a:rPr lang="en-US" sz="800" b="1" dirty="0" smtClean="0"/>
              <a:t>. </a:t>
            </a:r>
            <a:r>
              <a:rPr lang="en-US" sz="800" b="1" dirty="0" err="1" smtClean="0"/>
              <a:t>Schip</a:t>
            </a:r>
            <a:r>
              <a:rPr lang="en-US" sz="800" b="1" dirty="0" smtClean="0"/>
              <a:t> </a:t>
            </a:r>
            <a:r>
              <a:rPr lang="en-US" sz="800" b="1" dirty="0" err="1"/>
              <a:t>weet</a:t>
            </a:r>
            <a:r>
              <a:rPr lang="en-US" sz="800" b="1" dirty="0"/>
              <a:t> al op </a:t>
            </a:r>
            <a:r>
              <a:rPr lang="en-US" sz="800" b="1" dirty="0" err="1"/>
              <a:t>lange</a:t>
            </a:r>
            <a:r>
              <a:rPr lang="en-US" sz="800" b="1" dirty="0"/>
              <a:t> </a:t>
            </a:r>
            <a:r>
              <a:rPr lang="en-US" sz="800" b="1" dirty="0" err="1"/>
              <a:t>termijn</a:t>
            </a:r>
            <a:r>
              <a:rPr lang="en-US" sz="800" b="1" dirty="0"/>
              <a:t> het interval </a:t>
            </a:r>
            <a:r>
              <a:rPr lang="en-US" sz="800" b="1" dirty="0" err="1"/>
              <a:t>wanneer</a:t>
            </a:r>
            <a:r>
              <a:rPr lang="en-US" sz="800" b="1" dirty="0"/>
              <a:t> </a:t>
            </a:r>
            <a:r>
              <a:rPr lang="en-US" sz="800" b="1" dirty="0" err="1"/>
              <a:t>brug</a:t>
            </a:r>
            <a:r>
              <a:rPr lang="en-US" sz="800" b="1" dirty="0"/>
              <a:t> open </a:t>
            </a:r>
            <a:r>
              <a:rPr lang="en-US" sz="800" b="1" dirty="0" err="1"/>
              <a:t>gaat</a:t>
            </a:r>
            <a:r>
              <a:rPr lang="en-US" sz="800" b="1" dirty="0"/>
              <a:t> en </a:t>
            </a:r>
            <a:r>
              <a:rPr lang="en-US" sz="800" b="1" dirty="0" err="1"/>
              <a:t>dat</a:t>
            </a:r>
            <a:r>
              <a:rPr lang="en-US" sz="800" b="1" dirty="0"/>
              <a:t> </a:t>
            </a:r>
            <a:r>
              <a:rPr lang="en-US" sz="800" b="1" dirty="0" err="1"/>
              <a:t>hij</a:t>
            </a:r>
            <a:r>
              <a:rPr lang="en-US" sz="800" b="1" dirty="0"/>
              <a:t> </a:t>
            </a:r>
            <a:r>
              <a:rPr lang="en-US" sz="800" b="1" dirty="0" err="1"/>
              <a:t>een</a:t>
            </a:r>
            <a:r>
              <a:rPr lang="en-US" sz="800" b="1" dirty="0"/>
              <a:t> </a:t>
            </a:r>
            <a:r>
              <a:rPr lang="en-US" sz="800" b="1" dirty="0" err="1"/>
              <a:t>plek</a:t>
            </a:r>
            <a:r>
              <a:rPr lang="en-US" sz="800" b="1" dirty="0"/>
              <a:t> </a:t>
            </a:r>
            <a:r>
              <a:rPr lang="en-US" sz="800" b="1" dirty="0" err="1"/>
              <a:t>heeft</a:t>
            </a:r>
            <a:r>
              <a:rPr lang="en-US" sz="800" b="1" dirty="0"/>
              <a:t> in </a:t>
            </a:r>
            <a:r>
              <a:rPr lang="en-US" sz="800" b="1" dirty="0" err="1"/>
              <a:t>dit</a:t>
            </a:r>
            <a:r>
              <a:rPr lang="en-US" sz="800" b="1" dirty="0"/>
              <a:t> </a:t>
            </a:r>
            <a:r>
              <a:rPr lang="en-US" sz="800" b="1" dirty="0" smtClean="0"/>
              <a:t>interval.  Op </a:t>
            </a:r>
            <a:r>
              <a:rPr lang="en-US" sz="800" b="1" dirty="0" err="1" smtClean="0"/>
              <a:t>kortere</a:t>
            </a:r>
            <a:r>
              <a:rPr lang="en-US" sz="800" b="1" dirty="0" smtClean="0"/>
              <a:t> </a:t>
            </a:r>
            <a:r>
              <a:rPr lang="en-US" sz="800" b="1" dirty="0" err="1" smtClean="0"/>
              <a:t>termijn</a:t>
            </a:r>
            <a:r>
              <a:rPr lang="en-US" sz="800" b="1" dirty="0" smtClean="0"/>
              <a:t> </a:t>
            </a:r>
            <a:r>
              <a:rPr lang="en-US" sz="800" b="1" dirty="0" err="1" smtClean="0"/>
              <a:t>krijgt</a:t>
            </a:r>
            <a:r>
              <a:rPr lang="en-US" sz="800" b="1" dirty="0" smtClean="0"/>
              <a:t> </a:t>
            </a:r>
            <a:r>
              <a:rPr lang="en-US" sz="800" b="1" dirty="0" err="1" smtClean="0"/>
              <a:t>hij</a:t>
            </a:r>
            <a:r>
              <a:rPr lang="en-US" sz="800" b="1" dirty="0" smtClean="0"/>
              <a:t> de </a:t>
            </a:r>
            <a:r>
              <a:rPr lang="en-US" sz="800" b="1" dirty="0" err="1" smtClean="0"/>
              <a:t>preciese</a:t>
            </a:r>
            <a:r>
              <a:rPr lang="en-US" sz="800" b="1" dirty="0" smtClean="0"/>
              <a:t> </a:t>
            </a:r>
            <a:r>
              <a:rPr lang="en-US" sz="800" b="1" dirty="0" err="1" smtClean="0"/>
              <a:t>tijd</a:t>
            </a:r>
            <a:r>
              <a:rPr lang="en-US" sz="800" b="1" dirty="0" smtClean="0"/>
              <a:t>.</a:t>
            </a:r>
            <a:endParaRPr lang="en-US" sz="800" b="1" dirty="0"/>
          </a:p>
        </p:txBody>
      </p:sp>
      <p:sp>
        <p:nvSpPr>
          <p:cNvPr id="29" name="Rectangle 28"/>
          <p:cNvSpPr/>
          <p:nvPr/>
        </p:nvSpPr>
        <p:spPr>
          <a:xfrm>
            <a:off x="1393841" y="5795654"/>
            <a:ext cx="2951145" cy="492443"/>
          </a:xfrm>
          <a:prstGeom prst="rect">
            <a:avLst/>
          </a:prstGeom>
        </p:spPr>
        <p:txBody>
          <a:bodyPr wrap="square" tIns="0" bIns="0">
            <a:spAutoFit/>
          </a:bodyPr>
          <a:lstStyle/>
          <a:p>
            <a:pPr marL="171450" indent="-171450">
              <a:buFontTx/>
              <a:buChar char="-"/>
            </a:pPr>
            <a:r>
              <a:rPr lang="en-US" sz="800" dirty="0" err="1" smtClean="0"/>
              <a:t>Korte</a:t>
            </a:r>
            <a:r>
              <a:rPr lang="en-US" sz="800" dirty="0" smtClean="0"/>
              <a:t> </a:t>
            </a:r>
            <a:r>
              <a:rPr lang="en-US" sz="800" dirty="0" err="1" smtClean="0"/>
              <a:t>termijn</a:t>
            </a:r>
            <a:r>
              <a:rPr lang="en-US" sz="800" dirty="0" smtClean="0"/>
              <a:t> burg </a:t>
            </a:r>
            <a:r>
              <a:rPr lang="en-US" sz="800" dirty="0" err="1" smtClean="0"/>
              <a:t>openening</a:t>
            </a:r>
            <a:r>
              <a:rPr lang="en-US" sz="800" dirty="0" smtClean="0"/>
              <a:t> en </a:t>
            </a:r>
            <a:r>
              <a:rPr lang="en-US" sz="800" dirty="0" err="1" smtClean="0"/>
              <a:t>volgorde</a:t>
            </a:r>
            <a:r>
              <a:rPr lang="en-US" sz="800" dirty="0" smtClean="0"/>
              <a:t> </a:t>
            </a:r>
            <a:r>
              <a:rPr lang="en-US" sz="800" dirty="0" err="1" smtClean="0"/>
              <a:t>schepen</a:t>
            </a:r>
            <a:r>
              <a:rPr lang="en-US" sz="800" dirty="0" smtClean="0"/>
              <a:t> </a:t>
            </a:r>
            <a:r>
              <a:rPr lang="en-US" sz="800" dirty="0" err="1" smtClean="0"/>
              <a:t>berekend</a:t>
            </a:r>
            <a:r>
              <a:rPr lang="en-US" sz="800" dirty="0" smtClean="0"/>
              <a:t> op basis van </a:t>
            </a:r>
            <a:r>
              <a:rPr lang="en-US" sz="800" dirty="0" err="1" smtClean="0"/>
              <a:t>ideale</a:t>
            </a:r>
            <a:r>
              <a:rPr lang="en-US" sz="800" dirty="0" smtClean="0"/>
              <a:t> </a:t>
            </a:r>
            <a:r>
              <a:rPr lang="en-US" sz="800" dirty="0" err="1" smtClean="0"/>
              <a:t>combinatie</a:t>
            </a:r>
            <a:r>
              <a:rPr lang="en-US" sz="800" dirty="0" smtClean="0"/>
              <a:t> </a:t>
            </a:r>
            <a:r>
              <a:rPr lang="en-US" sz="800" dirty="0" err="1" smtClean="0"/>
              <a:t>weg</a:t>
            </a:r>
            <a:r>
              <a:rPr lang="en-US" sz="800" dirty="0" smtClean="0"/>
              <a:t>/</a:t>
            </a:r>
            <a:r>
              <a:rPr lang="en-US" sz="800" dirty="0" err="1" smtClean="0"/>
              <a:t>trein</a:t>
            </a:r>
            <a:r>
              <a:rPr lang="en-US" sz="800" dirty="0" smtClean="0"/>
              <a:t>/</a:t>
            </a:r>
            <a:r>
              <a:rPr lang="en-US" sz="800" dirty="0" err="1" smtClean="0"/>
              <a:t>vaart</a:t>
            </a:r>
            <a:r>
              <a:rPr lang="en-US" sz="800" dirty="0" smtClean="0"/>
              <a:t> </a:t>
            </a:r>
            <a:r>
              <a:rPr lang="en-US" sz="800" dirty="0" err="1" smtClean="0"/>
              <a:t>verkeer</a:t>
            </a:r>
            <a:r>
              <a:rPr lang="en-US" sz="800" dirty="0" smtClean="0"/>
              <a:t> , </a:t>
            </a:r>
            <a:r>
              <a:rPr lang="en-US" sz="800" dirty="0" err="1" smtClean="0"/>
              <a:t>huidige</a:t>
            </a:r>
            <a:r>
              <a:rPr lang="en-US" sz="800" dirty="0" smtClean="0"/>
              <a:t> </a:t>
            </a:r>
            <a:r>
              <a:rPr lang="en-US" sz="800" dirty="0" err="1" smtClean="0"/>
              <a:t>locatie</a:t>
            </a:r>
            <a:r>
              <a:rPr lang="en-US" sz="800" dirty="0" smtClean="0"/>
              <a:t> </a:t>
            </a:r>
            <a:r>
              <a:rPr lang="en-US" sz="800" dirty="0" err="1" smtClean="0"/>
              <a:t>schepen</a:t>
            </a:r>
            <a:r>
              <a:rPr lang="en-US" sz="800" dirty="0" smtClean="0"/>
              <a:t> en </a:t>
            </a:r>
            <a:r>
              <a:rPr lang="en-US" sz="800" dirty="0" err="1" smtClean="0"/>
              <a:t>openingstijden</a:t>
            </a:r>
            <a:r>
              <a:rPr lang="en-US" sz="800" dirty="0" smtClean="0"/>
              <a:t> </a:t>
            </a:r>
            <a:r>
              <a:rPr lang="en-US" sz="800" dirty="0" err="1" smtClean="0"/>
              <a:t>andere</a:t>
            </a:r>
            <a:r>
              <a:rPr lang="en-US" sz="800" dirty="0" smtClean="0"/>
              <a:t> </a:t>
            </a:r>
            <a:r>
              <a:rPr lang="en-US" sz="800" dirty="0" err="1" smtClean="0"/>
              <a:t>aansluitende</a:t>
            </a:r>
            <a:r>
              <a:rPr lang="en-US" sz="800" dirty="0" smtClean="0"/>
              <a:t> </a:t>
            </a:r>
            <a:r>
              <a:rPr lang="en-US" sz="800" dirty="0" err="1" smtClean="0"/>
              <a:t>bruggen</a:t>
            </a:r>
            <a:r>
              <a:rPr lang="en-US" sz="800" dirty="0"/>
              <a:t> </a:t>
            </a:r>
            <a:r>
              <a:rPr lang="en-US" sz="800" dirty="0" smtClean="0"/>
              <a:t>op </a:t>
            </a:r>
            <a:r>
              <a:rPr lang="en-US" sz="800" dirty="0" err="1" smtClean="0"/>
              <a:t>dat</a:t>
            </a:r>
            <a:r>
              <a:rPr lang="en-US" sz="800" dirty="0" smtClean="0"/>
              <a:t> moment</a:t>
            </a:r>
            <a:endParaRPr lang="en-US" sz="800" b="1" dirty="0">
              <a:solidFill>
                <a:schemeClr val="tx2"/>
              </a:solidFill>
            </a:endParaRPr>
          </a:p>
        </p:txBody>
      </p:sp>
      <p:sp>
        <p:nvSpPr>
          <p:cNvPr id="38" name="Rectangular Callout 37"/>
          <p:cNvSpPr/>
          <p:nvPr/>
        </p:nvSpPr>
        <p:spPr>
          <a:xfrm>
            <a:off x="537029" y="4465062"/>
            <a:ext cx="769257" cy="661720"/>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Wat</a:t>
            </a:r>
          </a:p>
        </p:txBody>
      </p:sp>
      <p:sp>
        <p:nvSpPr>
          <p:cNvPr id="39" name="Rectangular Callout 38"/>
          <p:cNvSpPr/>
          <p:nvPr/>
        </p:nvSpPr>
        <p:spPr>
          <a:xfrm>
            <a:off x="537029" y="5198778"/>
            <a:ext cx="769257" cy="1089319"/>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Hoe</a:t>
            </a:r>
          </a:p>
        </p:txBody>
      </p:sp>
      <p:sp>
        <p:nvSpPr>
          <p:cNvPr id="40" name="Chevron 39"/>
          <p:cNvSpPr/>
          <p:nvPr/>
        </p:nvSpPr>
        <p:spPr bwMode="gray">
          <a:xfrm>
            <a:off x="904154" y="2494330"/>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1" name="Chevron 40"/>
          <p:cNvSpPr/>
          <p:nvPr/>
        </p:nvSpPr>
        <p:spPr bwMode="gray">
          <a:xfrm>
            <a:off x="3191645" y="2508913"/>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5" name="Left Bracket 44"/>
          <p:cNvSpPr/>
          <p:nvPr/>
        </p:nvSpPr>
        <p:spPr bwMode="gray">
          <a:xfrm rot="5400000">
            <a:off x="3513328" y="928576"/>
            <a:ext cx="363900" cy="3323774"/>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6" name="TextBox 45"/>
          <p:cNvSpPr txBox="1"/>
          <p:nvPr/>
        </p:nvSpPr>
        <p:spPr bwMode="auto">
          <a:xfrm>
            <a:off x="3351665" y="2197175"/>
            <a:ext cx="1007267" cy="123111"/>
          </a:xfrm>
          <a:prstGeom prst="rect">
            <a:avLst/>
          </a:prstGeom>
          <a:noFill/>
          <a:ln w="9525" algn="ctr">
            <a:noFill/>
            <a:miter lim="800000"/>
            <a:headEnd/>
            <a:tailEnd/>
          </a:ln>
          <a:effectLst/>
        </p:spPr>
        <p:txBody>
          <a:bodyPr wrap="square" lIns="0" tIns="0" rIns="0" bIns="0" rtlCol="0">
            <a:spAutoFit/>
          </a:bodyPr>
          <a:lstStyle/>
          <a:p>
            <a:r>
              <a:rPr lang="nl-NL" sz="800" dirty="0" smtClean="0">
                <a:cs typeface="Arial" pitchFamily="34" charset="0"/>
              </a:rPr>
              <a:t>Tijds Interval</a:t>
            </a:r>
            <a:endParaRPr lang="en-US" sz="800" dirty="0" smtClean="0">
              <a:cs typeface="Arial" pitchFamily="34" charset="0"/>
            </a:endParaRPr>
          </a:p>
        </p:txBody>
      </p:sp>
      <p:sp>
        <p:nvSpPr>
          <p:cNvPr id="47" name="Left Bracket 46"/>
          <p:cNvSpPr/>
          <p:nvPr/>
        </p:nvSpPr>
        <p:spPr bwMode="gray">
          <a:xfrm rot="5400000" flipH="1">
            <a:off x="9188287" y="312125"/>
            <a:ext cx="340447" cy="3323774"/>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8" name="Chevron 47"/>
          <p:cNvSpPr/>
          <p:nvPr/>
        </p:nvSpPr>
        <p:spPr bwMode="gray">
          <a:xfrm>
            <a:off x="214084" y="1727976"/>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50" name="TextBox 49"/>
          <p:cNvSpPr txBox="1"/>
          <p:nvPr/>
        </p:nvSpPr>
        <p:spPr bwMode="auto">
          <a:xfrm>
            <a:off x="3456979" y="2492284"/>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1" name="TextBox 50"/>
          <p:cNvSpPr txBox="1"/>
          <p:nvPr/>
        </p:nvSpPr>
        <p:spPr bwMode="auto">
          <a:xfrm>
            <a:off x="1171239" y="2483487"/>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2</a:t>
            </a:r>
          </a:p>
          <a:p>
            <a:endParaRPr lang="en-US" sz="1200" b="1" dirty="0" smtClean="0">
              <a:solidFill>
                <a:schemeClr val="bg1"/>
              </a:solidFill>
              <a:cs typeface="Arial" pitchFamily="34" charset="0"/>
            </a:endParaRPr>
          </a:p>
        </p:txBody>
      </p:sp>
      <p:sp>
        <p:nvSpPr>
          <p:cNvPr id="52" name="TextBox 51"/>
          <p:cNvSpPr txBox="1"/>
          <p:nvPr/>
        </p:nvSpPr>
        <p:spPr bwMode="auto">
          <a:xfrm>
            <a:off x="519312" y="1720121"/>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3</a:t>
            </a:r>
          </a:p>
          <a:p>
            <a:endParaRPr lang="en-US" sz="1200" b="1" dirty="0" smtClean="0">
              <a:solidFill>
                <a:schemeClr val="bg1"/>
              </a:solidFill>
              <a:cs typeface="Arial" pitchFamily="34" charset="0"/>
            </a:endParaRPr>
          </a:p>
        </p:txBody>
      </p:sp>
      <p:sp>
        <p:nvSpPr>
          <p:cNvPr id="53" name="TextBox 52"/>
          <p:cNvSpPr txBox="1"/>
          <p:nvPr/>
        </p:nvSpPr>
        <p:spPr bwMode="auto">
          <a:xfrm>
            <a:off x="8295253" y="151329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4" name="TextBox 53"/>
          <p:cNvSpPr txBox="1"/>
          <p:nvPr/>
        </p:nvSpPr>
        <p:spPr bwMode="auto">
          <a:xfrm>
            <a:off x="9913793" y="151329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2</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cxnSp>
        <p:nvCxnSpPr>
          <p:cNvPr id="60" name="Curved Connector 59"/>
          <p:cNvCxnSpPr>
            <a:stCxn id="28" idx="2"/>
            <a:endCxn id="53" idx="2"/>
          </p:cNvCxnSpPr>
          <p:nvPr/>
        </p:nvCxnSpPr>
        <p:spPr bwMode="gray">
          <a:xfrm rot="5400000" flipH="1" flipV="1">
            <a:off x="6866834" y="1541637"/>
            <a:ext cx="1238067" cy="2289374"/>
          </a:xfrm>
          <a:prstGeom prst="curvedConnector3">
            <a:avLst>
              <a:gd name="adj1" fmla="val -18464"/>
            </a:avLst>
          </a:prstGeom>
          <a:noFill/>
          <a:ln w="12700">
            <a:solidFill>
              <a:schemeClr val="bg1">
                <a:lumMod val="50000"/>
              </a:schemeClr>
            </a:solidFill>
            <a:prstDash val="sysDash"/>
            <a:round/>
            <a:headEnd type="triangle" w="med" len="med"/>
            <a:tailEnd type="triangle" w="med" len="med"/>
          </a:ln>
          <a:effectLst/>
        </p:spPr>
      </p:cxnSp>
      <p:sp>
        <p:nvSpPr>
          <p:cNvPr id="68" name="Rectangle 67"/>
          <p:cNvSpPr/>
          <p:nvPr/>
        </p:nvSpPr>
        <p:spPr>
          <a:xfrm>
            <a:off x="5357165" y="3705585"/>
            <a:ext cx="1635493" cy="361763"/>
          </a:xfrm>
          <a:prstGeom prst="rect">
            <a:avLst/>
          </a:prstGeom>
          <a:solidFill>
            <a:schemeClr val="bg1"/>
          </a:solidFill>
          <a:ln>
            <a:solidFill>
              <a:schemeClr val="tx1"/>
            </a:solidFill>
            <a:prstDash val="dash"/>
          </a:ln>
        </p:spPr>
        <p:txBody>
          <a:bodyPr lIns="36000" tIns="36000" rIns="36000" bIns="36000">
            <a:noAutofit/>
          </a:bodyPr>
          <a:lstStyle/>
          <a:p>
            <a:pPr>
              <a:spcBef>
                <a:spcPts val="500"/>
              </a:spcBef>
              <a:buClr>
                <a:schemeClr val="accent1"/>
              </a:buClr>
              <a:buSzPct val="110000"/>
            </a:pPr>
            <a:r>
              <a:rPr lang="nl-NL" sz="700" b="1" dirty="0">
                <a:latin typeface="Arial" pitchFamily="34" charset="0"/>
              </a:rPr>
              <a:t>Korte </a:t>
            </a:r>
            <a:r>
              <a:rPr lang="nl-NL" sz="700" b="1" dirty="0" smtClean="0">
                <a:latin typeface="Arial" pitchFamily="34" charset="0"/>
              </a:rPr>
              <a:t>termijn</a:t>
            </a:r>
            <a:r>
              <a:rPr lang="nl-NL" sz="700" dirty="0" smtClean="0">
                <a:latin typeface="Arial" pitchFamily="34" charset="0"/>
              </a:rPr>
              <a:t/>
            </a:r>
            <a:br>
              <a:rPr lang="nl-NL" sz="700" dirty="0" smtClean="0">
                <a:latin typeface="Arial" pitchFamily="34" charset="0"/>
              </a:rPr>
            </a:br>
            <a:r>
              <a:rPr lang="nl-NL" sz="700" dirty="0" smtClean="0">
                <a:latin typeface="Arial" pitchFamily="34" charset="0"/>
              </a:rPr>
              <a:t>Bijv.: 8:50 </a:t>
            </a:r>
            <a:r>
              <a:rPr lang="nl-NL" sz="700" dirty="0">
                <a:latin typeface="Arial" pitchFamily="34" charset="0"/>
              </a:rPr>
              <a:t>uur open</a:t>
            </a:r>
            <a:br>
              <a:rPr lang="nl-NL" sz="700" dirty="0">
                <a:latin typeface="Arial" pitchFamily="34" charset="0"/>
              </a:rPr>
            </a:br>
            <a:r>
              <a:rPr lang="nl-NL" sz="700" dirty="0" smtClean="0">
                <a:latin typeface="Arial" pitchFamily="34" charset="0"/>
              </a:rPr>
              <a:t>Bepaling: </a:t>
            </a:r>
            <a:r>
              <a:rPr lang="nl-NL" sz="700" dirty="0">
                <a:latin typeface="Arial" pitchFamily="34" charset="0"/>
              </a:rPr>
              <a:t>Data Vaart, Weg, Trein, Brug</a:t>
            </a:r>
          </a:p>
        </p:txBody>
      </p:sp>
      <p:cxnSp>
        <p:nvCxnSpPr>
          <p:cNvPr id="74" name="Curved Connector 73"/>
          <p:cNvCxnSpPr>
            <a:stCxn id="28" idx="2"/>
            <a:endCxn id="24" idx="2"/>
          </p:cNvCxnSpPr>
          <p:nvPr/>
        </p:nvCxnSpPr>
        <p:spPr bwMode="gray">
          <a:xfrm rot="5400000" flipH="1" flipV="1">
            <a:off x="7741979" y="666492"/>
            <a:ext cx="1238067" cy="4039664"/>
          </a:xfrm>
          <a:prstGeom prst="curvedConnector3">
            <a:avLst>
              <a:gd name="adj1" fmla="val -27052"/>
            </a:avLst>
          </a:prstGeom>
          <a:noFill/>
          <a:ln w="12700">
            <a:solidFill>
              <a:schemeClr val="bg1">
                <a:lumMod val="50000"/>
              </a:schemeClr>
            </a:solidFill>
            <a:prstDash val="sysDash"/>
            <a:round/>
            <a:headEnd type="triangle" w="med" len="med"/>
            <a:tailEnd type="triangle" w="med" len="med"/>
          </a:ln>
          <a:effectLst/>
        </p:spPr>
      </p:cxnSp>
      <p:cxnSp>
        <p:nvCxnSpPr>
          <p:cNvPr id="77" name="Curved Connector 76"/>
          <p:cNvCxnSpPr>
            <a:stCxn id="16" idx="2"/>
            <a:endCxn id="50" idx="2"/>
          </p:cNvCxnSpPr>
          <p:nvPr/>
        </p:nvCxnSpPr>
        <p:spPr bwMode="gray">
          <a:xfrm rot="5400000" flipH="1">
            <a:off x="4753209" y="2085355"/>
            <a:ext cx="259075" cy="2180931"/>
          </a:xfrm>
          <a:prstGeom prst="curvedConnector3">
            <a:avLst>
              <a:gd name="adj1" fmla="val -88237"/>
            </a:avLst>
          </a:prstGeom>
          <a:noFill/>
          <a:ln w="12700">
            <a:solidFill>
              <a:schemeClr val="bg1">
                <a:lumMod val="50000"/>
              </a:schemeClr>
            </a:solidFill>
            <a:prstDash val="sysDash"/>
            <a:round/>
            <a:headEnd type="triangle" w="med" len="med"/>
            <a:tailEnd type="triangle" w="med" len="med"/>
          </a:ln>
          <a:effectLst/>
        </p:spPr>
      </p:cxnSp>
      <p:cxnSp>
        <p:nvCxnSpPr>
          <p:cNvPr id="80" name="Curved Connector 79"/>
          <p:cNvCxnSpPr>
            <a:stCxn id="16" idx="2"/>
            <a:endCxn id="40" idx="2"/>
          </p:cNvCxnSpPr>
          <p:nvPr/>
        </p:nvCxnSpPr>
        <p:spPr bwMode="gray">
          <a:xfrm rot="5400000" flipH="1">
            <a:off x="3482612" y="814757"/>
            <a:ext cx="284026" cy="4697175"/>
          </a:xfrm>
          <a:prstGeom prst="curvedConnector3">
            <a:avLst>
              <a:gd name="adj1" fmla="val -76742"/>
            </a:avLst>
          </a:prstGeom>
          <a:noFill/>
          <a:ln w="12700">
            <a:solidFill>
              <a:schemeClr val="bg1">
                <a:lumMod val="50000"/>
              </a:schemeClr>
            </a:solidFill>
            <a:prstDash val="sysDash"/>
            <a:round/>
            <a:headEnd type="triangle" w="med" len="med"/>
            <a:tailEnd type="triangle" w="med" len="med"/>
          </a:ln>
          <a:effectLst/>
        </p:spPr>
      </p:cxnSp>
      <p:sp>
        <p:nvSpPr>
          <p:cNvPr id="90" name="Chevron 89"/>
          <p:cNvSpPr/>
          <p:nvPr/>
        </p:nvSpPr>
        <p:spPr bwMode="gray">
          <a:xfrm flipH="1">
            <a:off x="11020398" y="2166600"/>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91" name="TextBox 90"/>
          <p:cNvSpPr txBox="1"/>
          <p:nvPr/>
        </p:nvSpPr>
        <p:spPr bwMode="auto">
          <a:xfrm>
            <a:off x="11202166" y="2153101"/>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p>
          <a:p>
            <a:endParaRPr lang="en-US" sz="1200" b="1" dirty="0" smtClean="0">
              <a:solidFill>
                <a:schemeClr val="bg1"/>
              </a:solidFill>
              <a:cs typeface="Arial" pitchFamily="34" charset="0"/>
            </a:endParaRPr>
          </a:p>
        </p:txBody>
      </p:sp>
      <p:cxnSp>
        <p:nvCxnSpPr>
          <p:cNvPr id="92" name="Curved Connector 91"/>
          <p:cNvCxnSpPr>
            <a:stCxn id="28" idx="2"/>
            <a:endCxn id="90" idx="2"/>
          </p:cNvCxnSpPr>
          <p:nvPr/>
        </p:nvCxnSpPr>
        <p:spPr bwMode="gray">
          <a:xfrm rot="5400000" flipH="1" flipV="1">
            <a:off x="8684923" y="349858"/>
            <a:ext cx="611756" cy="5299241"/>
          </a:xfrm>
          <a:prstGeom prst="curvedConnector3">
            <a:avLst>
              <a:gd name="adj1" fmla="val -75605"/>
            </a:avLst>
          </a:prstGeom>
          <a:noFill/>
          <a:ln w="12700">
            <a:solidFill>
              <a:schemeClr val="bg1">
                <a:lumMod val="50000"/>
              </a:schemeClr>
            </a:solidFill>
            <a:prstDash val="sysDash"/>
            <a:round/>
            <a:headEnd type="triangle" w="med" len="med"/>
            <a:tailEnd type="triangle" w="med" len="med"/>
          </a:ln>
          <a:effectLst/>
        </p:spPr>
      </p:cxnSp>
      <p:sp>
        <p:nvSpPr>
          <p:cNvPr id="42" name="Content Placeholder 2"/>
          <p:cNvSpPr>
            <a:spLocks noGrp="1"/>
          </p:cNvSpPr>
          <p:nvPr>
            <p:ph sz="quarter" idx="17"/>
          </p:nvPr>
        </p:nvSpPr>
        <p:spPr>
          <a:xfrm>
            <a:off x="5352422" y="3341106"/>
            <a:ext cx="1640236" cy="364479"/>
          </a:xfrm>
          <a:solidFill>
            <a:schemeClr val="bg1"/>
          </a:solidFill>
          <a:ln>
            <a:solidFill>
              <a:schemeClr val="tx1"/>
            </a:solidFill>
            <a:prstDash val="dash"/>
          </a:ln>
        </p:spPr>
        <p:txBody>
          <a:bodyPr lIns="36000" tIns="36000" rIns="36000" bIns="0">
            <a:noAutofit/>
          </a:bodyPr>
          <a:lstStyle/>
          <a:p>
            <a:r>
              <a:rPr lang="nl-NL" sz="700" b="1" dirty="0"/>
              <a:t>Lange termijn</a:t>
            </a:r>
            <a:r>
              <a:rPr lang="nl-NL" sz="700" dirty="0"/>
              <a:t>: </a:t>
            </a:r>
            <a:r>
              <a:rPr lang="nl-NL" sz="700" dirty="0" smtClean="0"/>
              <a:t/>
            </a:r>
            <a:br>
              <a:rPr lang="nl-NL" sz="700" dirty="0" smtClean="0"/>
            </a:br>
            <a:r>
              <a:rPr lang="nl-NL" sz="700" dirty="0" smtClean="0"/>
              <a:t>Bijv. 8:30-9:30 open - Duur</a:t>
            </a:r>
            <a:r>
              <a:rPr lang="nl-NL" sz="700" dirty="0"/>
              <a:t>: 10m</a:t>
            </a:r>
            <a:br>
              <a:rPr lang="nl-NL" sz="700" dirty="0"/>
            </a:br>
            <a:r>
              <a:rPr lang="nl-NL" sz="700" dirty="0"/>
              <a:t>Bepaling: Historische </a:t>
            </a:r>
            <a:r>
              <a:rPr lang="nl-NL" sz="700" dirty="0" smtClean="0"/>
              <a:t>Data</a:t>
            </a:r>
          </a:p>
        </p:txBody>
      </p:sp>
      <p:cxnSp>
        <p:nvCxnSpPr>
          <p:cNvPr id="93" name="Curved Connector 92"/>
          <p:cNvCxnSpPr/>
          <p:nvPr/>
        </p:nvCxnSpPr>
        <p:spPr bwMode="gray">
          <a:xfrm rot="16200000" flipH="1">
            <a:off x="5184106" y="2328487"/>
            <a:ext cx="1929562" cy="7904"/>
          </a:xfrm>
          <a:prstGeom prst="curvedConnector3">
            <a:avLst>
              <a:gd name="adj1" fmla="val 50000"/>
            </a:avLst>
          </a:prstGeom>
          <a:noFill/>
          <a:ln w="12700">
            <a:solidFill>
              <a:schemeClr val="bg1">
                <a:lumMod val="50000"/>
              </a:schemeClr>
            </a:solidFill>
            <a:prstDash val="sysDash"/>
            <a:round/>
            <a:headEnd type="none" w="med" len="med"/>
            <a:tailEnd type="arrow" w="med" len="med"/>
          </a:ln>
          <a:effectLst/>
        </p:spPr>
      </p:cxnSp>
      <p:cxnSp>
        <p:nvCxnSpPr>
          <p:cNvPr id="106" name="Curved Connector 105"/>
          <p:cNvCxnSpPr>
            <a:stCxn id="62" idx="3"/>
          </p:cNvCxnSpPr>
          <p:nvPr/>
        </p:nvCxnSpPr>
        <p:spPr bwMode="gray">
          <a:xfrm>
            <a:off x="6683571" y="1260699"/>
            <a:ext cx="218480" cy="2017637"/>
          </a:xfrm>
          <a:prstGeom prst="curvedConnector2">
            <a:avLst/>
          </a:prstGeom>
          <a:noFill/>
          <a:ln w="12700">
            <a:solidFill>
              <a:schemeClr val="bg1">
                <a:lumMod val="50000"/>
              </a:schemeClr>
            </a:solidFill>
            <a:prstDash val="sysDash"/>
            <a:round/>
            <a:headEnd type="none" w="med" len="med"/>
            <a:tailEnd type="arrow" w="med" len="med"/>
          </a:ln>
          <a:effectLst/>
        </p:spPr>
      </p:cxnSp>
      <p:sp>
        <p:nvSpPr>
          <p:cNvPr id="116" name="TextBox 115"/>
          <p:cNvSpPr txBox="1"/>
          <p:nvPr/>
        </p:nvSpPr>
        <p:spPr bwMode="auto">
          <a:xfrm>
            <a:off x="4127582" y="3382419"/>
            <a:ext cx="995188" cy="215444"/>
          </a:xfrm>
          <a:prstGeom prst="rect">
            <a:avLst/>
          </a:prstGeom>
          <a:solidFill>
            <a:schemeClr val="bg2"/>
          </a:solidFill>
          <a:ln w="9525" algn="ctr">
            <a:solidFill>
              <a:schemeClr val="tx1"/>
            </a:solidFill>
            <a:prstDash val="dash"/>
            <a:miter lim="800000"/>
            <a:headEnd/>
            <a:tailEnd/>
          </a:ln>
          <a:effectLst/>
        </p:spPr>
        <p:txBody>
          <a:bodyPr wrap="square" lIns="36000" tIns="0" rIns="0" bIns="0" rtlCol="0">
            <a:spAutoFit/>
          </a:bodyPr>
          <a:lstStyle/>
          <a:p>
            <a:r>
              <a:rPr lang="nl-NL" sz="700" dirty="0" smtClean="0">
                <a:cs typeface="Arial" pitchFamily="34" charset="0"/>
              </a:rPr>
              <a:t>- Tijds  Interval beschikbaarheid</a:t>
            </a:r>
          </a:p>
        </p:txBody>
      </p:sp>
      <p:sp>
        <p:nvSpPr>
          <p:cNvPr id="124" name="TextBox 123"/>
          <p:cNvSpPr txBox="1"/>
          <p:nvPr/>
        </p:nvSpPr>
        <p:spPr bwMode="auto">
          <a:xfrm>
            <a:off x="8785217" y="2213395"/>
            <a:ext cx="1007267" cy="123111"/>
          </a:xfrm>
          <a:prstGeom prst="rect">
            <a:avLst/>
          </a:prstGeom>
          <a:noFill/>
          <a:ln w="9525" algn="ctr">
            <a:noFill/>
            <a:miter lim="800000"/>
            <a:headEnd/>
            <a:tailEnd/>
          </a:ln>
          <a:effectLst/>
        </p:spPr>
        <p:txBody>
          <a:bodyPr wrap="square" lIns="0" tIns="0" rIns="0" bIns="0" rtlCol="0">
            <a:spAutoFit/>
          </a:bodyPr>
          <a:lstStyle/>
          <a:p>
            <a:pPr algn="ctr"/>
            <a:r>
              <a:rPr lang="nl-NL" sz="800" dirty="0" smtClean="0">
                <a:cs typeface="Arial" pitchFamily="34" charset="0"/>
              </a:rPr>
              <a:t>Tijds Interval</a:t>
            </a:r>
            <a:endParaRPr lang="en-US" sz="800" dirty="0" smtClean="0">
              <a:cs typeface="Arial" pitchFamily="34" charset="0"/>
            </a:endParaRPr>
          </a:p>
        </p:txBody>
      </p:sp>
      <p:cxnSp>
        <p:nvCxnSpPr>
          <p:cNvPr id="126" name="Straight Connector 125"/>
          <p:cNvCxnSpPr/>
          <p:nvPr/>
        </p:nvCxnSpPr>
        <p:spPr bwMode="gray">
          <a:xfrm>
            <a:off x="200139" y="4294919"/>
            <a:ext cx="11690347" cy="27296"/>
          </a:xfrm>
          <a:prstGeom prst="line">
            <a:avLst/>
          </a:prstGeom>
          <a:ln>
            <a:headEnd/>
            <a:tailEnd/>
          </a:ln>
        </p:spPr>
        <p:style>
          <a:lnRef idx="1">
            <a:schemeClr val="accent2"/>
          </a:lnRef>
          <a:fillRef idx="0">
            <a:schemeClr val="accent2"/>
          </a:fillRef>
          <a:effectRef idx="0">
            <a:schemeClr val="accent2"/>
          </a:effectRef>
          <a:fontRef idx="minor">
            <a:schemeClr val="tx1"/>
          </a:fontRef>
        </p:style>
      </p:cxnSp>
      <p:sp>
        <p:nvSpPr>
          <p:cNvPr id="131" name="Rectangle 130"/>
          <p:cNvSpPr/>
          <p:nvPr/>
        </p:nvSpPr>
        <p:spPr>
          <a:xfrm>
            <a:off x="4127582" y="3597863"/>
            <a:ext cx="995188" cy="215444"/>
          </a:xfrm>
          <a:prstGeom prst="rect">
            <a:avLst/>
          </a:prstGeom>
          <a:solidFill>
            <a:schemeClr val="bg2"/>
          </a:solidFill>
          <a:ln w="9525" algn="ctr">
            <a:solidFill>
              <a:schemeClr val="tx1"/>
            </a:solidFill>
            <a:prstDash val="dash"/>
            <a:miter lim="800000"/>
            <a:headEnd/>
            <a:tailEnd/>
          </a:ln>
          <a:effectLst/>
        </p:spPr>
        <p:txBody>
          <a:bodyPr wrap="square" lIns="36000" tIns="0" rIns="0" bIns="0" rtlCol="0">
            <a:spAutoFit/>
          </a:bodyPr>
          <a:lstStyle/>
          <a:p>
            <a:r>
              <a:rPr lang="nl-NL" sz="700" dirty="0">
                <a:cs typeface="Arial" pitchFamily="34" charset="0"/>
              </a:rPr>
              <a:t>- Locatie Schip</a:t>
            </a:r>
          </a:p>
          <a:p>
            <a:r>
              <a:rPr lang="nl-NL" sz="700" dirty="0">
                <a:cs typeface="Arial" pitchFamily="34" charset="0"/>
              </a:rPr>
              <a:t>- Snelheid schip</a:t>
            </a:r>
            <a:endParaRPr lang="en-US" sz="700" dirty="0">
              <a:cs typeface="Arial" pitchFamily="34" charset="0"/>
            </a:endParaRPr>
          </a:p>
        </p:txBody>
      </p:sp>
      <p:sp>
        <p:nvSpPr>
          <p:cNvPr id="132" name="TextBox 131"/>
          <p:cNvSpPr txBox="1"/>
          <p:nvPr/>
        </p:nvSpPr>
        <p:spPr bwMode="auto">
          <a:xfrm>
            <a:off x="7346713" y="3410723"/>
            <a:ext cx="995188" cy="215444"/>
          </a:xfrm>
          <a:prstGeom prst="rect">
            <a:avLst/>
          </a:prstGeom>
          <a:solidFill>
            <a:schemeClr val="bg2"/>
          </a:solidFill>
          <a:ln w="9525" algn="ctr">
            <a:solidFill>
              <a:schemeClr val="tx1"/>
            </a:solidFill>
            <a:prstDash val="dash"/>
            <a:miter lim="800000"/>
            <a:headEnd/>
            <a:tailEnd/>
          </a:ln>
          <a:effectLst/>
        </p:spPr>
        <p:txBody>
          <a:bodyPr wrap="square" lIns="36000" tIns="0" rIns="0" bIns="0" rtlCol="0">
            <a:spAutoFit/>
          </a:bodyPr>
          <a:lstStyle/>
          <a:p>
            <a:r>
              <a:rPr lang="nl-NL" sz="700" dirty="0" smtClean="0">
                <a:cs typeface="Arial" pitchFamily="34" charset="0"/>
              </a:rPr>
              <a:t>- Tijds  Interval beschikbaarheid</a:t>
            </a:r>
          </a:p>
        </p:txBody>
      </p:sp>
      <p:sp>
        <p:nvSpPr>
          <p:cNvPr id="133" name="Rectangle 132"/>
          <p:cNvSpPr/>
          <p:nvPr/>
        </p:nvSpPr>
        <p:spPr>
          <a:xfrm>
            <a:off x="7346713" y="3626167"/>
            <a:ext cx="995188" cy="215444"/>
          </a:xfrm>
          <a:prstGeom prst="rect">
            <a:avLst/>
          </a:prstGeom>
          <a:solidFill>
            <a:schemeClr val="bg2"/>
          </a:solidFill>
          <a:ln w="9525" algn="ctr">
            <a:solidFill>
              <a:schemeClr val="tx1"/>
            </a:solidFill>
            <a:prstDash val="dash"/>
            <a:miter lim="800000"/>
            <a:headEnd/>
            <a:tailEnd/>
          </a:ln>
          <a:effectLst/>
        </p:spPr>
        <p:txBody>
          <a:bodyPr wrap="square" lIns="36000" tIns="0" rIns="0" bIns="0" rtlCol="0">
            <a:spAutoFit/>
          </a:bodyPr>
          <a:lstStyle/>
          <a:p>
            <a:r>
              <a:rPr lang="nl-NL" sz="700" dirty="0">
                <a:cs typeface="Arial" pitchFamily="34" charset="0"/>
              </a:rPr>
              <a:t>- Locatie Schip</a:t>
            </a:r>
          </a:p>
          <a:p>
            <a:r>
              <a:rPr lang="nl-NL" sz="700" dirty="0">
                <a:cs typeface="Arial" pitchFamily="34" charset="0"/>
              </a:rPr>
              <a:t>- Snelheid schip</a:t>
            </a:r>
            <a:endParaRPr lang="en-US" sz="700" dirty="0">
              <a:cs typeface="Arial" pitchFamily="34" charset="0"/>
            </a:endParaRPr>
          </a:p>
        </p:txBody>
      </p:sp>
      <p:sp>
        <p:nvSpPr>
          <p:cNvPr id="6" name="Rectangle 5"/>
          <p:cNvSpPr/>
          <p:nvPr/>
        </p:nvSpPr>
        <p:spPr>
          <a:xfrm>
            <a:off x="1393841" y="5291110"/>
            <a:ext cx="2951145" cy="492443"/>
          </a:xfrm>
          <a:prstGeom prst="rect">
            <a:avLst/>
          </a:prstGeom>
        </p:spPr>
        <p:txBody>
          <a:bodyPr wrap="square" tIns="0" bIns="0">
            <a:spAutoFit/>
          </a:bodyPr>
          <a:lstStyle/>
          <a:p>
            <a:pPr marL="171450" indent="-171450">
              <a:buFontTx/>
              <a:buChar char="-"/>
            </a:pPr>
            <a:r>
              <a:rPr lang="en-US" sz="800" dirty="0"/>
              <a:t>Lange </a:t>
            </a:r>
            <a:r>
              <a:rPr lang="en-US" sz="800" dirty="0" err="1"/>
              <a:t>termijn</a:t>
            </a:r>
            <a:r>
              <a:rPr lang="en-US" sz="800" dirty="0"/>
              <a:t> </a:t>
            </a:r>
            <a:r>
              <a:rPr lang="en-US" sz="800" dirty="0" err="1"/>
              <a:t>tijdinterval</a:t>
            </a:r>
            <a:r>
              <a:rPr lang="en-US" sz="800" dirty="0"/>
              <a:t> , </a:t>
            </a:r>
            <a:r>
              <a:rPr lang="en-US" sz="800" dirty="0" err="1"/>
              <a:t>duur</a:t>
            </a:r>
            <a:r>
              <a:rPr lang="en-US" sz="800" dirty="0"/>
              <a:t> </a:t>
            </a:r>
            <a:r>
              <a:rPr lang="en-US" sz="800" dirty="0" err="1"/>
              <a:t>brugopening</a:t>
            </a:r>
            <a:r>
              <a:rPr lang="en-US" sz="800" dirty="0"/>
              <a:t> en </a:t>
            </a:r>
            <a:r>
              <a:rPr lang="en-US" sz="800" dirty="0" err="1"/>
              <a:t>daarbijhorden</a:t>
            </a:r>
            <a:r>
              <a:rPr lang="en-US" sz="800" dirty="0"/>
              <a:t> </a:t>
            </a:r>
            <a:r>
              <a:rPr lang="en-US" sz="800" dirty="0" err="1"/>
              <a:t>capaciteit</a:t>
            </a:r>
            <a:r>
              <a:rPr lang="en-US" sz="800" dirty="0"/>
              <a:t> per  </a:t>
            </a:r>
            <a:r>
              <a:rPr lang="en-US" sz="800" dirty="0" err="1"/>
              <a:t>brugopening</a:t>
            </a:r>
            <a:r>
              <a:rPr lang="en-US" sz="800" dirty="0"/>
              <a:t>  </a:t>
            </a:r>
            <a:r>
              <a:rPr lang="en-US" sz="800" dirty="0" err="1"/>
              <a:t>berekend</a:t>
            </a:r>
            <a:r>
              <a:rPr lang="en-US" sz="800" dirty="0"/>
              <a:t> op basis van </a:t>
            </a:r>
            <a:r>
              <a:rPr lang="en-US" sz="800" dirty="0" err="1"/>
              <a:t>historische</a:t>
            </a:r>
            <a:r>
              <a:rPr lang="en-US" sz="800" dirty="0"/>
              <a:t> data , predictive </a:t>
            </a:r>
            <a:r>
              <a:rPr lang="en-US" sz="800" dirty="0" err="1"/>
              <a:t>factoreren</a:t>
            </a:r>
            <a:r>
              <a:rPr lang="en-US" sz="800" dirty="0"/>
              <a:t> &amp; forecast  </a:t>
            </a:r>
            <a:r>
              <a:rPr lang="en-US" sz="800" dirty="0" err="1"/>
              <a:t>verladers</a:t>
            </a:r>
            <a:r>
              <a:rPr lang="en-US" sz="800" dirty="0"/>
              <a:t> </a:t>
            </a:r>
            <a:r>
              <a:rPr lang="en-US" sz="800" dirty="0" err="1"/>
              <a:t>brug</a:t>
            </a:r>
            <a:r>
              <a:rPr lang="en-US" sz="800" dirty="0"/>
              <a:t>/</a:t>
            </a:r>
            <a:r>
              <a:rPr lang="en-US" sz="800" dirty="0" err="1"/>
              <a:t>weg</a:t>
            </a:r>
            <a:r>
              <a:rPr lang="en-US" sz="800" dirty="0"/>
              <a:t> </a:t>
            </a:r>
          </a:p>
        </p:txBody>
      </p:sp>
      <p:sp>
        <p:nvSpPr>
          <p:cNvPr id="61" name="TextBox 60"/>
          <p:cNvSpPr txBox="1"/>
          <p:nvPr/>
        </p:nvSpPr>
        <p:spPr bwMode="auto">
          <a:xfrm>
            <a:off x="5870072" y="1202551"/>
            <a:ext cx="497407" cy="123111"/>
          </a:xfrm>
          <a:prstGeom prst="rect">
            <a:avLst/>
          </a:prstGeom>
          <a:solidFill>
            <a:schemeClr val="bg1"/>
          </a:solidFill>
          <a:ln w="9525" algn="ctr">
            <a:noFill/>
            <a:miter lim="800000"/>
            <a:headEnd/>
            <a:tailEnd/>
          </a:ln>
          <a:effectLst/>
        </p:spPr>
        <p:txBody>
          <a:bodyPr wrap="square" lIns="0" tIns="0" rIns="0" bIns="0" rtlCol="0">
            <a:spAutoFit/>
          </a:bodyPr>
          <a:lstStyle/>
          <a:p>
            <a:pPr algn="ctr"/>
            <a:r>
              <a:rPr lang="nl-NL" sz="800" dirty="0" smtClean="0">
                <a:cs typeface="Arial" pitchFamily="34" charset="0"/>
              </a:rPr>
              <a:t>Verkeer</a:t>
            </a:r>
            <a:endParaRPr lang="en-US" sz="800" dirty="0" smtClean="0">
              <a:cs typeface="Arial" pitchFamily="34" charset="0"/>
            </a:endParaRPr>
          </a:p>
        </p:txBody>
      </p:sp>
      <p:sp>
        <p:nvSpPr>
          <p:cNvPr id="62" name="TextBox 61"/>
          <p:cNvSpPr txBox="1"/>
          <p:nvPr/>
        </p:nvSpPr>
        <p:spPr bwMode="auto">
          <a:xfrm>
            <a:off x="6315370" y="1199143"/>
            <a:ext cx="368201" cy="123111"/>
          </a:xfrm>
          <a:prstGeom prst="rect">
            <a:avLst/>
          </a:prstGeom>
          <a:solidFill>
            <a:schemeClr val="bg2"/>
          </a:solidFill>
          <a:ln w="9525" algn="ctr">
            <a:noFill/>
            <a:miter lim="800000"/>
            <a:headEnd/>
            <a:tailEnd/>
          </a:ln>
          <a:effectLst/>
        </p:spPr>
        <p:txBody>
          <a:bodyPr wrap="square" lIns="0" tIns="0" rIns="0" bIns="0" rtlCol="0">
            <a:spAutoFit/>
          </a:bodyPr>
          <a:lstStyle>
            <a:defPPr>
              <a:defRPr lang="en-US"/>
            </a:defPPr>
            <a:lvl1pPr>
              <a:defRPr sz="1000">
                <a:cs typeface="Arial" pitchFamily="34" charset="0"/>
              </a:defRPr>
            </a:lvl1pPr>
          </a:lstStyle>
          <a:p>
            <a:pPr algn="ctr"/>
            <a:r>
              <a:rPr lang="nl-NL" sz="800" dirty="0" smtClean="0"/>
              <a:t>Trein</a:t>
            </a:r>
          </a:p>
        </p:txBody>
      </p:sp>
      <p:cxnSp>
        <p:nvCxnSpPr>
          <p:cNvPr id="73" name="Curved Connector 72"/>
          <p:cNvCxnSpPr/>
          <p:nvPr/>
        </p:nvCxnSpPr>
        <p:spPr bwMode="gray">
          <a:xfrm rot="10800000" flipV="1">
            <a:off x="6992658" y="4043845"/>
            <a:ext cx="5004288" cy="2"/>
          </a:xfrm>
          <a:prstGeom prst="curvedConnector3">
            <a:avLst>
              <a:gd name="adj1" fmla="val 50000"/>
            </a:avLst>
          </a:prstGeom>
          <a:noFill/>
          <a:ln w="12700">
            <a:solidFill>
              <a:schemeClr val="bg1">
                <a:lumMod val="50000"/>
              </a:schemeClr>
            </a:solidFill>
            <a:prstDash val="sysDash"/>
            <a:round/>
            <a:headEnd type="triangle" w="med" len="med"/>
            <a:tailEnd type="triangle" w="med" len="med"/>
          </a:ln>
          <a:effectLst/>
        </p:spPr>
      </p:cxnSp>
      <p:sp>
        <p:nvSpPr>
          <p:cNvPr id="104" name="TextBox 103"/>
          <p:cNvSpPr txBox="1"/>
          <p:nvPr/>
        </p:nvSpPr>
        <p:spPr bwMode="auto">
          <a:xfrm>
            <a:off x="11397212" y="3889724"/>
            <a:ext cx="497407" cy="246221"/>
          </a:xfrm>
          <a:prstGeom prst="rect">
            <a:avLst/>
          </a:prstGeom>
          <a:solidFill>
            <a:schemeClr val="bg1"/>
          </a:solidFill>
          <a:ln w="9525" algn="ctr">
            <a:noFill/>
            <a:miter lim="800000"/>
            <a:headEnd/>
            <a:tailEnd/>
          </a:ln>
          <a:effectLst/>
        </p:spPr>
        <p:txBody>
          <a:bodyPr wrap="square" lIns="0" tIns="0" rIns="0" bIns="0" rtlCol="0">
            <a:spAutoFit/>
          </a:bodyPr>
          <a:lstStyle/>
          <a:p>
            <a:pPr algn="ctr"/>
            <a:r>
              <a:rPr lang="nl-NL" sz="800" dirty="0" smtClean="0">
                <a:cs typeface="Arial" pitchFamily="34" charset="0"/>
              </a:rPr>
              <a:t>Andere</a:t>
            </a:r>
          </a:p>
          <a:p>
            <a:pPr algn="ctr"/>
            <a:r>
              <a:rPr lang="nl-NL" sz="800" dirty="0" smtClean="0">
                <a:cs typeface="Arial" pitchFamily="34" charset="0"/>
              </a:rPr>
              <a:t>bruggen</a:t>
            </a:r>
            <a:endParaRPr lang="en-US" sz="800" dirty="0" smtClean="0">
              <a:cs typeface="Arial" pitchFamily="34" charset="0"/>
            </a:endParaRPr>
          </a:p>
        </p:txBody>
      </p:sp>
      <p:pic>
        <p:nvPicPr>
          <p:cNvPr id="49"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5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5" grpId="0" animBg="1"/>
      <p:bldP spid="46" grpId="0"/>
      <p:bldP spid="47" grpId="0" animBg="1"/>
      <p:bldP spid="50" grpId="0"/>
      <p:bldP spid="51" grpId="0"/>
      <p:bldP spid="52" grpId="0"/>
      <p:bldP spid="53" grpId="0"/>
      <p:bldP spid="54" grpId="0"/>
      <p:bldP spid="68" grpId="0" animBg="1"/>
      <p:bldP spid="91" grpId="0"/>
      <p:bldP spid="42" grpId="0" uiExpand="1" build="p" animBg="1"/>
      <p:bldP spid="116" grpId="0" animBg="1"/>
      <p:bldP spid="124" grpId="0"/>
      <p:bldP spid="131" grpId="0" animBg="1"/>
      <p:bldP spid="132" grpId="0" animBg="1"/>
      <p:bldP spid="133" grpId="0" animBg="1"/>
      <p:bldP spid="6" grpId="0"/>
      <p:bldP spid="10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hevron 93"/>
          <p:cNvSpPr/>
          <p:nvPr/>
        </p:nvSpPr>
        <p:spPr bwMode="gray">
          <a:xfrm flipH="1">
            <a:off x="10275483" y="2159202"/>
            <a:ext cx="1022643"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9" name="Chevron 88"/>
          <p:cNvSpPr/>
          <p:nvPr/>
        </p:nvSpPr>
        <p:spPr bwMode="gray">
          <a:xfrm flipH="1">
            <a:off x="10597834" y="2159203"/>
            <a:ext cx="1022643" cy="534398"/>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8" name="Chevron 87"/>
          <p:cNvSpPr/>
          <p:nvPr/>
        </p:nvSpPr>
        <p:spPr bwMode="gray">
          <a:xfrm flipH="1">
            <a:off x="9293099" y="1544863"/>
            <a:ext cx="1022643"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6" name="Chevron 85"/>
          <p:cNvSpPr/>
          <p:nvPr/>
        </p:nvSpPr>
        <p:spPr bwMode="gray">
          <a:xfrm flipH="1">
            <a:off x="9506329" y="1544863"/>
            <a:ext cx="1022643"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4" name="Chevron 83"/>
          <p:cNvSpPr/>
          <p:nvPr/>
        </p:nvSpPr>
        <p:spPr bwMode="gray">
          <a:xfrm flipH="1">
            <a:off x="7849690" y="1540289"/>
            <a:ext cx="1022643"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2" name="Chevron 81"/>
          <p:cNvSpPr/>
          <p:nvPr/>
        </p:nvSpPr>
        <p:spPr bwMode="gray">
          <a:xfrm flipH="1">
            <a:off x="7992033" y="1540289"/>
            <a:ext cx="1022643"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7" name="Chevron 66"/>
          <p:cNvSpPr/>
          <p:nvPr/>
        </p:nvSpPr>
        <p:spPr bwMode="gray">
          <a:xfrm>
            <a:off x="1479518" y="1733620"/>
            <a:ext cx="1007267" cy="521358"/>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6" name="Chevron 65"/>
          <p:cNvSpPr/>
          <p:nvPr/>
        </p:nvSpPr>
        <p:spPr bwMode="gray">
          <a:xfrm>
            <a:off x="864784" y="1731729"/>
            <a:ext cx="1007267"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71" name="Chevron 70"/>
          <p:cNvSpPr/>
          <p:nvPr/>
        </p:nvSpPr>
        <p:spPr bwMode="gray">
          <a:xfrm>
            <a:off x="1644335" y="2496985"/>
            <a:ext cx="1007267"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70" name="Chevron 69"/>
          <p:cNvSpPr/>
          <p:nvPr/>
        </p:nvSpPr>
        <p:spPr bwMode="gray">
          <a:xfrm>
            <a:off x="1276037" y="2496985"/>
            <a:ext cx="1007267" cy="524346"/>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9" name="Chevron 68"/>
          <p:cNvSpPr/>
          <p:nvPr/>
        </p:nvSpPr>
        <p:spPr bwMode="gray">
          <a:xfrm>
            <a:off x="3624625" y="2508913"/>
            <a:ext cx="1007267" cy="528572"/>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5" name="Chevron 64"/>
          <p:cNvSpPr/>
          <p:nvPr/>
        </p:nvSpPr>
        <p:spPr bwMode="gray">
          <a:xfrm>
            <a:off x="3414930" y="2508913"/>
            <a:ext cx="1007267"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8" name="Flowchart: Process 27"/>
          <p:cNvSpPr/>
          <p:nvPr/>
        </p:nvSpPr>
        <p:spPr bwMode="gray">
          <a:xfrm>
            <a:off x="6264856"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7" name="Flowchart: Process 86"/>
          <p:cNvSpPr/>
          <p:nvPr/>
        </p:nvSpPr>
        <p:spPr bwMode="gray">
          <a:xfrm>
            <a:off x="6499471" y="1367656"/>
            <a:ext cx="152649" cy="1937701"/>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83" name="Curved Connector 82"/>
          <p:cNvCxnSpPr>
            <a:stCxn id="16" idx="2"/>
            <a:endCxn id="48" idx="2"/>
          </p:cNvCxnSpPr>
          <p:nvPr/>
        </p:nvCxnSpPr>
        <p:spPr bwMode="gray">
          <a:xfrm rot="5400000" flipH="1">
            <a:off x="2754400" y="86545"/>
            <a:ext cx="1050380" cy="5387245"/>
          </a:xfrm>
          <a:prstGeom prst="curvedConnector3">
            <a:avLst>
              <a:gd name="adj1" fmla="val -40997"/>
            </a:avLst>
          </a:prstGeom>
          <a:noFill/>
          <a:ln w="12700">
            <a:solidFill>
              <a:schemeClr val="bg1">
                <a:lumMod val="50000"/>
              </a:schemeClr>
            </a:solidFill>
            <a:prstDash val="sysDash"/>
            <a:round/>
            <a:headEnd type="triangle" w="med" len="med"/>
            <a:tailEnd type="triangle" w="med" len="med"/>
          </a:ln>
          <a:effectLst/>
        </p:spPr>
      </p:cxnSp>
      <p:sp>
        <p:nvSpPr>
          <p:cNvPr id="2" name="Title 1"/>
          <p:cNvSpPr>
            <a:spLocks noGrp="1"/>
          </p:cNvSpPr>
          <p:nvPr>
            <p:ph type="title"/>
          </p:nvPr>
        </p:nvSpPr>
        <p:spPr>
          <a:xfrm>
            <a:off x="596745" y="185739"/>
            <a:ext cx="11227876" cy="920750"/>
          </a:xfrm>
        </p:spPr>
        <p:txBody>
          <a:bodyPr>
            <a:normAutofit/>
          </a:bodyPr>
          <a:lstStyle/>
          <a:p>
            <a:r>
              <a:rPr lang="en-US" dirty="0" err="1"/>
              <a:t>Toekomstbeeld</a:t>
            </a:r>
            <a:r>
              <a:rPr lang="en-US" dirty="0"/>
              <a:t>: </a:t>
            </a:r>
            <a:r>
              <a:rPr lang="en-US" dirty="0" err="1"/>
              <a:t>Volledig</a:t>
            </a:r>
            <a:r>
              <a:rPr lang="en-US" b="1" dirty="0"/>
              <a:t> </a:t>
            </a:r>
            <a:r>
              <a:rPr lang="en-US" b="1" dirty="0" err="1"/>
              <a:t>autonome</a:t>
            </a:r>
            <a:r>
              <a:rPr lang="en-US" b="1" dirty="0"/>
              <a:t> </a:t>
            </a:r>
            <a:r>
              <a:rPr lang="en-US" b="1" dirty="0" err="1"/>
              <a:t>aansturing</a:t>
            </a:r>
            <a:r>
              <a:rPr lang="en-US" b="1" dirty="0"/>
              <a:t> </a:t>
            </a:r>
            <a:r>
              <a:rPr lang="en-US" dirty="0"/>
              <a:t>van- en de </a:t>
            </a:r>
            <a:r>
              <a:rPr lang="en-US" dirty="0" err="1"/>
              <a:t>meest</a:t>
            </a:r>
            <a:r>
              <a:rPr lang="en-US" dirty="0"/>
              <a:t> </a:t>
            </a:r>
            <a:r>
              <a:rPr lang="en-US" b="1" dirty="0" err="1"/>
              <a:t>optimale</a:t>
            </a:r>
            <a:r>
              <a:rPr lang="en-US" b="1" dirty="0"/>
              <a:t> </a:t>
            </a:r>
            <a:r>
              <a:rPr lang="en-US" b="1" dirty="0" err="1"/>
              <a:t>afstemming</a:t>
            </a:r>
            <a:r>
              <a:rPr lang="en-US" dirty="0"/>
              <a:t> </a:t>
            </a:r>
            <a:r>
              <a:rPr lang="en-US" dirty="0" err="1"/>
              <a:t>tussen</a:t>
            </a:r>
            <a:r>
              <a:rPr lang="en-US" dirty="0"/>
              <a:t>- </a:t>
            </a:r>
            <a:r>
              <a:rPr lang="en-US" b="1" dirty="0" err="1"/>
              <a:t>schepen</a:t>
            </a:r>
            <a:r>
              <a:rPr lang="en-US" b="1" dirty="0"/>
              <a:t> &amp; </a:t>
            </a:r>
            <a:r>
              <a:rPr lang="en-US" b="1" dirty="0" err="1"/>
              <a:t>objecten</a:t>
            </a:r>
            <a:endParaRPr lang="en-US"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6</a:t>
            </a:fld>
            <a:endParaRPr lang="en-US" dirty="0"/>
          </a:p>
        </p:txBody>
      </p:sp>
      <p:sp>
        <p:nvSpPr>
          <p:cNvPr id="16" name="Flowchart: Process 15"/>
          <p:cNvSpPr/>
          <p:nvPr/>
        </p:nvSpPr>
        <p:spPr bwMode="gray">
          <a:xfrm>
            <a:off x="5896887"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20" name="Straight Connector 19"/>
          <p:cNvCxnSpPr/>
          <p:nvPr/>
        </p:nvCxnSpPr>
        <p:spPr bwMode="gray">
          <a:xfrm>
            <a:off x="589310" y="1432553"/>
            <a:ext cx="11305309" cy="0"/>
          </a:xfrm>
          <a:prstGeom prst="line">
            <a:avLst/>
          </a:prstGeom>
          <a:noFill/>
          <a:ln w="12700">
            <a:solidFill>
              <a:schemeClr val="accent1"/>
            </a:solidFill>
            <a:prstDash val="dash"/>
            <a:round/>
            <a:headEnd/>
            <a:tailEnd/>
          </a:ln>
          <a:effectLst/>
        </p:spPr>
      </p:cxnSp>
      <p:cxnSp>
        <p:nvCxnSpPr>
          <p:cNvPr id="21" name="Straight Connector 20"/>
          <p:cNvCxnSpPr/>
          <p:nvPr/>
        </p:nvCxnSpPr>
        <p:spPr bwMode="gray">
          <a:xfrm>
            <a:off x="519312" y="3130527"/>
            <a:ext cx="11305309" cy="0"/>
          </a:xfrm>
          <a:prstGeom prst="line">
            <a:avLst/>
          </a:prstGeom>
          <a:noFill/>
          <a:ln w="12700">
            <a:solidFill>
              <a:schemeClr val="accent1"/>
            </a:solidFill>
            <a:prstDash val="dash"/>
            <a:round/>
            <a:headEnd/>
            <a:tailEnd/>
          </a:ln>
          <a:effectLst/>
        </p:spPr>
      </p:cxnSp>
      <p:sp>
        <p:nvSpPr>
          <p:cNvPr id="22" name="Chevron 21"/>
          <p:cNvSpPr/>
          <p:nvPr/>
        </p:nvSpPr>
        <p:spPr bwMode="gray">
          <a:xfrm flipH="1">
            <a:off x="8112129" y="1540289"/>
            <a:ext cx="1022643"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4" name="Chevron 23"/>
          <p:cNvSpPr/>
          <p:nvPr/>
        </p:nvSpPr>
        <p:spPr bwMode="gray">
          <a:xfrm flipH="1">
            <a:off x="9760821" y="1540289"/>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7" name="Rectangle 26"/>
          <p:cNvSpPr/>
          <p:nvPr/>
        </p:nvSpPr>
        <p:spPr>
          <a:xfrm>
            <a:off x="1393842" y="4465062"/>
            <a:ext cx="3082466"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err="1" smtClean="0"/>
              <a:t>Schip</a:t>
            </a:r>
            <a:r>
              <a:rPr lang="en-US" sz="800" b="1" dirty="0" smtClean="0"/>
              <a:t>/</a:t>
            </a:r>
            <a:r>
              <a:rPr lang="en-US" sz="800" b="1" dirty="0" err="1" smtClean="0"/>
              <a:t>schepen</a:t>
            </a:r>
            <a:r>
              <a:rPr lang="en-US" sz="800" b="1" dirty="0" smtClean="0"/>
              <a:t> </a:t>
            </a:r>
            <a:r>
              <a:rPr lang="en-US" sz="800" b="1" dirty="0" err="1"/>
              <a:t>komen</a:t>
            </a:r>
            <a:r>
              <a:rPr lang="en-US" sz="800" b="1" dirty="0"/>
              <a:t> op </a:t>
            </a:r>
            <a:r>
              <a:rPr lang="en-US" sz="800" b="1" dirty="0" err="1"/>
              <a:t>brug</a:t>
            </a:r>
            <a:r>
              <a:rPr lang="en-US" sz="800" b="1" dirty="0"/>
              <a:t>  </a:t>
            </a:r>
            <a:r>
              <a:rPr lang="en-US" sz="800" b="1" dirty="0" err="1" smtClean="0"/>
              <a:t>af</a:t>
            </a:r>
            <a:r>
              <a:rPr lang="en-US" sz="800" b="1" dirty="0" smtClean="0"/>
              <a:t>. </a:t>
            </a:r>
          </a:p>
          <a:p>
            <a:pPr marL="171450" indent="-171450">
              <a:buFontTx/>
              <a:buChar char="-"/>
            </a:pPr>
            <a:r>
              <a:rPr lang="en-US" sz="800" b="1" dirty="0" err="1" smtClean="0"/>
              <a:t>Afstemming</a:t>
            </a:r>
            <a:r>
              <a:rPr lang="en-US" sz="800" b="1" dirty="0" smtClean="0"/>
              <a:t> </a:t>
            </a:r>
            <a:r>
              <a:rPr lang="en-US" sz="800" b="1" dirty="0" err="1" smtClean="0"/>
              <a:t>tussen</a:t>
            </a:r>
            <a:r>
              <a:rPr lang="en-US" sz="800" b="1" dirty="0" smtClean="0"/>
              <a:t> </a:t>
            </a:r>
            <a:r>
              <a:rPr lang="en-US" sz="800" b="1" dirty="0" err="1" smtClean="0"/>
              <a:t>schip</a:t>
            </a:r>
            <a:r>
              <a:rPr lang="en-US" sz="800" b="1" dirty="0" smtClean="0"/>
              <a:t> en object over </a:t>
            </a:r>
            <a:r>
              <a:rPr lang="en-US" sz="800" b="1" dirty="0" err="1" smtClean="0"/>
              <a:t>tijd</a:t>
            </a:r>
            <a:r>
              <a:rPr lang="en-US" sz="800" b="1" dirty="0" smtClean="0"/>
              <a:t> </a:t>
            </a:r>
            <a:r>
              <a:rPr lang="en-US" sz="800" b="1" dirty="0" err="1" smtClean="0"/>
              <a:t>brugopening</a:t>
            </a:r>
            <a:r>
              <a:rPr lang="en-US" sz="800" b="1" dirty="0" smtClean="0"/>
              <a:t>. </a:t>
            </a:r>
            <a:r>
              <a:rPr lang="en-US" sz="800" b="1" dirty="0" err="1" smtClean="0"/>
              <a:t>Schip</a:t>
            </a:r>
            <a:r>
              <a:rPr lang="en-US" sz="800" b="1" dirty="0" smtClean="0"/>
              <a:t> </a:t>
            </a:r>
            <a:r>
              <a:rPr lang="en-US" sz="800" b="1" dirty="0" err="1"/>
              <a:t>weet</a:t>
            </a:r>
            <a:r>
              <a:rPr lang="en-US" sz="800" b="1" dirty="0"/>
              <a:t> al op </a:t>
            </a:r>
            <a:r>
              <a:rPr lang="en-US" sz="800" b="1" dirty="0" err="1"/>
              <a:t>lange</a:t>
            </a:r>
            <a:r>
              <a:rPr lang="en-US" sz="800" b="1" dirty="0"/>
              <a:t> </a:t>
            </a:r>
            <a:r>
              <a:rPr lang="en-US" sz="800" b="1" dirty="0" err="1"/>
              <a:t>termijn</a:t>
            </a:r>
            <a:r>
              <a:rPr lang="en-US" sz="800" b="1" dirty="0"/>
              <a:t> het interval </a:t>
            </a:r>
            <a:r>
              <a:rPr lang="en-US" sz="800" b="1" dirty="0" err="1"/>
              <a:t>wanneer</a:t>
            </a:r>
            <a:r>
              <a:rPr lang="en-US" sz="800" b="1" dirty="0"/>
              <a:t> </a:t>
            </a:r>
            <a:r>
              <a:rPr lang="en-US" sz="800" b="1" dirty="0" err="1"/>
              <a:t>brug</a:t>
            </a:r>
            <a:r>
              <a:rPr lang="en-US" sz="800" b="1" dirty="0"/>
              <a:t> open </a:t>
            </a:r>
            <a:r>
              <a:rPr lang="en-US" sz="800" b="1" dirty="0" err="1"/>
              <a:t>gaat</a:t>
            </a:r>
            <a:r>
              <a:rPr lang="en-US" sz="800" b="1" dirty="0"/>
              <a:t> en </a:t>
            </a:r>
            <a:r>
              <a:rPr lang="en-US" sz="800" b="1" dirty="0" err="1"/>
              <a:t>dat</a:t>
            </a:r>
            <a:r>
              <a:rPr lang="en-US" sz="800" b="1" dirty="0"/>
              <a:t> </a:t>
            </a:r>
            <a:r>
              <a:rPr lang="en-US" sz="800" b="1" dirty="0" err="1"/>
              <a:t>hij</a:t>
            </a:r>
            <a:r>
              <a:rPr lang="en-US" sz="800" b="1" dirty="0"/>
              <a:t> </a:t>
            </a:r>
            <a:r>
              <a:rPr lang="en-US" sz="800" b="1" dirty="0" err="1"/>
              <a:t>een</a:t>
            </a:r>
            <a:r>
              <a:rPr lang="en-US" sz="800" b="1" dirty="0"/>
              <a:t> </a:t>
            </a:r>
            <a:r>
              <a:rPr lang="en-US" sz="800" b="1" dirty="0" err="1"/>
              <a:t>plek</a:t>
            </a:r>
            <a:r>
              <a:rPr lang="en-US" sz="800" b="1" dirty="0"/>
              <a:t> </a:t>
            </a:r>
            <a:r>
              <a:rPr lang="en-US" sz="800" b="1" dirty="0" err="1"/>
              <a:t>heeft</a:t>
            </a:r>
            <a:r>
              <a:rPr lang="en-US" sz="800" b="1" dirty="0"/>
              <a:t> in </a:t>
            </a:r>
            <a:r>
              <a:rPr lang="en-US" sz="800" b="1" dirty="0" err="1"/>
              <a:t>dit</a:t>
            </a:r>
            <a:r>
              <a:rPr lang="en-US" sz="800" b="1" dirty="0"/>
              <a:t> </a:t>
            </a:r>
            <a:r>
              <a:rPr lang="en-US" sz="800" b="1" dirty="0" smtClean="0"/>
              <a:t>interval.  Op </a:t>
            </a:r>
            <a:r>
              <a:rPr lang="en-US" sz="800" b="1" dirty="0" err="1" smtClean="0"/>
              <a:t>kortere</a:t>
            </a:r>
            <a:r>
              <a:rPr lang="en-US" sz="800" b="1" dirty="0" smtClean="0"/>
              <a:t> </a:t>
            </a:r>
            <a:r>
              <a:rPr lang="en-US" sz="800" b="1" dirty="0" err="1" smtClean="0"/>
              <a:t>termijn</a:t>
            </a:r>
            <a:r>
              <a:rPr lang="en-US" sz="800" b="1" dirty="0" smtClean="0"/>
              <a:t> </a:t>
            </a:r>
            <a:r>
              <a:rPr lang="en-US" sz="800" b="1" dirty="0" err="1" smtClean="0"/>
              <a:t>krijgt</a:t>
            </a:r>
            <a:r>
              <a:rPr lang="en-US" sz="800" b="1" dirty="0" smtClean="0"/>
              <a:t> </a:t>
            </a:r>
            <a:r>
              <a:rPr lang="en-US" sz="800" b="1" dirty="0" err="1" smtClean="0"/>
              <a:t>hij</a:t>
            </a:r>
            <a:r>
              <a:rPr lang="en-US" sz="800" b="1" dirty="0" smtClean="0"/>
              <a:t> de </a:t>
            </a:r>
            <a:r>
              <a:rPr lang="en-US" sz="800" b="1" dirty="0" err="1" smtClean="0"/>
              <a:t>preciese</a:t>
            </a:r>
            <a:r>
              <a:rPr lang="en-US" sz="800" b="1" dirty="0" smtClean="0"/>
              <a:t> </a:t>
            </a:r>
            <a:r>
              <a:rPr lang="en-US" sz="800" b="1" dirty="0" err="1" smtClean="0"/>
              <a:t>tijd</a:t>
            </a:r>
            <a:r>
              <a:rPr lang="en-US" sz="800" b="1" dirty="0" smtClean="0"/>
              <a:t>.</a:t>
            </a:r>
            <a:endParaRPr lang="en-US" sz="800" b="1" dirty="0"/>
          </a:p>
        </p:txBody>
      </p:sp>
      <p:sp>
        <p:nvSpPr>
          <p:cNvPr id="29" name="Rectangle 28"/>
          <p:cNvSpPr/>
          <p:nvPr/>
        </p:nvSpPr>
        <p:spPr>
          <a:xfrm>
            <a:off x="1393841" y="5795654"/>
            <a:ext cx="2951145" cy="492443"/>
          </a:xfrm>
          <a:prstGeom prst="rect">
            <a:avLst/>
          </a:prstGeom>
        </p:spPr>
        <p:txBody>
          <a:bodyPr wrap="square" tIns="0" bIns="0">
            <a:spAutoFit/>
          </a:bodyPr>
          <a:lstStyle/>
          <a:p>
            <a:pPr marL="171450" indent="-171450">
              <a:buFontTx/>
              <a:buChar char="-"/>
            </a:pPr>
            <a:r>
              <a:rPr lang="en-US" sz="800" dirty="0" err="1" smtClean="0"/>
              <a:t>Korte</a:t>
            </a:r>
            <a:r>
              <a:rPr lang="en-US" sz="800" dirty="0" smtClean="0"/>
              <a:t> </a:t>
            </a:r>
            <a:r>
              <a:rPr lang="en-US" sz="800" dirty="0" err="1" smtClean="0"/>
              <a:t>termijn</a:t>
            </a:r>
            <a:r>
              <a:rPr lang="en-US" sz="800" dirty="0" smtClean="0"/>
              <a:t> burg </a:t>
            </a:r>
            <a:r>
              <a:rPr lang="en-US" sz="800" dirty="0" err="1" smtClean="0"/>
              <a:t>openening</a:t>
            </a:r>
            <a:r>
              <a:rPr lang="en-US" sz="800" dirty="0" smtClean="0"/>
              <a:t> en </a:t>
            </a:r>
            <a:r>
              <a:rPr lang="en-US" sz="800" dirty="0" err="1" smtClean="0"/>
              <a:t>volgorde</a:t>
            </a:r>
            <a:r>
              <a:rPr lang="en-US" sz="800" dirty="0" smtClean="0"/>
              <a:t> </a:t>
            </a:r>
            <a:r>
              <a:rPr lang="en-US" sz="800" dirty="0" err="1" smtClean="0"/>
              <a:t>schepen</a:t>
            </a:r>
            <a:r>
              <a:rPr lang="en-US" sz="800" dirty="0" smtClean="0"/>
              <a:t> </a:t>
            </a:r>
            <a:r>
              <a:rPr lang="en-US" sz="800" dirty="0" err="1" smtClean="0"/>
              <a:t>berekend</a:t>
            </a:r>
            <a:r>
              <a:rPr lang="en-US" sz="800" dirty="0" smtClean="0"/>
              <a:t> op basis van </a:t>
            </a:r>
            <a:r>
              <a:rPr lang="en-US" sz="800" dirty="0" err="1" smtClean="0"/>
              <a:t>ideale</a:t>
            </a:r>
            <a:r>
              <a:rPr lang="en-US" sz="800" dirty="0" smtClean="0"/>
              <a:t> </a:t>
            </a:r>
            <a:r>
              <a:rPr lang="en-US" sz="800" dirty="0" err="1" smtClean="0"/>
              <a:t>combinatie</a:t>
            </a:r>
            <a:r>
              <a:rPr lang="en-US" sz="800" dirty="0" smtClean="0"/>
              <a:t> </a:t>
            </a:r>
            <a:r>
              <a:rPr lang="en-US" sz="800" dirty="0" err="1" smtClean="0"/>
              <a:t>weg</a:t>
            </a:r>
            <a:r>
              <a:rPr lang="en-US" sz="800" dirty="0" smtClean="0"/>
              <a:t>/</a:t>
            </a:r>
            <a:r>
              <a:rPr lang="en-US" sz="800" dirty="0" err="1" smtClean="0"/>
              <a:t>trein</a:t>
            </a:r>
            <a:r>
              <a:rPr lang="en-US" sz="800" dirty="0" smtClean="0"/>
              <a:t>/</a:t>
            </a:r>
            <a:r>
              <a:rPr lang="en-US" sz="800" dirty="0" err="1" smtClean="0"/>
              <a:t>vaart</a:t>
            </a:r>
            <a:r>
              <a:rPr lang="en-US" sz="800" dirty="0" smtClean="0"/>
              <a:t> </a:t>
            </a:r>
            <a:r>
              <a:rPr lang="en-US" sz="800" dirty="0" err="1" smtClean="0"/>
              <a:t>verkeer</a:t>
            </a:r>
            <a:r>
              <a:rPr lang="en-US" sz="800" dirty="0" smtClean="0"/>
              <a:t> , </a:t>
            </a:r>
            <a:r>
              <a:rPr lang="en-US" sz="800" dirty="0" err="1" smtClean="0"/>
              <a:t>huidige</a:t>
            </a:r>
            <a:r>
              <a:rPr lang="en-US" sz="800" dirty="0" smtClean="0"/>
              <a:t> </a:t>
            </a:r>
            <a:r>
              <a:rPr lang="en-US" sz="800" dirty="0" err="1" smtClean="0"/>
              <a:t>locatie</a:t>
            </a:r>
            <a:r>
              <a:rPr lang="en-US" sz="800" dirty="0" smtClean="0"/>
              <a:t> </a:t>
            </a:r>
            <a:r>
              <a:rPr lang="en-US" sz="800" dirty="0" err="1" smtClean="0"/>
              <a:t>schepen</a:t>
            </a:r>
            <a:r>
              <a:rPr lang="en-US" sz="800" dirty="0" smtClean="0"/>
              <a:t> en </a:t>
            </a:r>
            <a:r>
              <a:rPr lang="en-US" sz="800" dirty="0" err="1" smtClean="0"/>
              <a:t>openingstijden</a:t>
            </a:r>
            <a:r>
              <a:rPr lang="en-US" sz="800" dirty="0" smtClean="0"/>
              <a:t> </a:t>
            </a:r>
            <a:r>
              <a:rPr lang="en-US" sz="800" dirty="0" err="1" smtClean="0"/>
              <a:t>andere</a:t>
            </a:r>
            <a:r>
              <a:rPr lang="en-US" sz="800" dirty="0" smtClean="0"/>
              <a:t> </a:t>
            </a:r>
            <a:r>
              <a:rPr lang="en-US" sz="800" dirty="0" err="1" smtClean="0"/>
              <a:t>aansluitende</a:t>
            </a:r>
            <a:r>
              <a:rPr lang="en-US" sz="800" dirty="0" smtClean="0"/>
              <a:t> </a:t>
            </a:r>
            <a:r>
              <a:rPr lang="en-US" sz="800" dirty="0" err="1" smtClean="0"/>
              <a:t>bruggen</a:t>
            </a:r>
            <a:r>
              <a:rPr lang="en-US" sz="800" dirty="0"/>
              <a:t> </a:t>
            </a:r>
            <a:r>
              <a:rPr lang="en-US" sz="800" dirty="0" smtClean="0"/>
              <a:t>op </a:t>
            </a:r>
            <a:r>
              <a:rPr lang="en-US" sz="800" dirty="0" err="1" smtClean="0"/>
              <a:t>dat</a:t>
            </a:r>
            <a:r>
              <a:rPr lang="en-US" sz="800" dirty="0" smtClean="0"/>
              <a:t> moment</a:t>
            </a:r>
            <a:endParaRPr lang="en-US" sz="800" b="1" dirty="0">
              <a:solidFill>
                <a:schemeClr val="tx2"/>
              </a:solidFill>
            </a:endParaRPr>
          </a:p>
        </p:txBody>
      </p:sp>
      <p:sp>
        <p:nvSpPr>
          <p:cNvPr id="38" name="Rectangular Callout 37"/>
          <p:cNvSpPr/>
          <p:nvPr/>
        </p:nvSpPr>
        <p:spPr>
          <a:xfrm>
            <a:off x="537029" y="4465062"/>
            <a:ext cx="769257" cy="661720"/>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Wat</a:t>
            </a:r>
          </a:p>
        </p:txBody>
      </p:sp>
      <p:sp>
        <p:nvSpPr>
          <p:cNvPr id="39" name="Rectangular Callout 38"/>
          <p:cNvSpPr/>
          <p:nvPr/>
        </p:nvSpPr>
        <p:spPr>
          <a:xfrm>
            <a:off x="537029" y="5198778"/>
            <a:ext cx="769257" cy="1089319"/>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Hoe</a:t>
            </a:r>
          </a:p>
        </p:txBody>
      </p:sp>
      <p:sp>
        <p:nvSpPr>
          <p:cNvPr id="40" name="Chevron 39"/>
          <p:cNvSpPr/>
          <p:nvPr/>
        </p:nvSpPr>
        <p:spPr bwMode="gray">
          <a:xfrm>
            <a:off x="904154" y="2494330"/>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1" name="Chevron 40"/>
          <p:cNvSpPr/>
          <p:nvPr/>
        </p:nvSpPr>
        <p:spPr bwMode="gray">
          <a:xfrm>
            <a:off x="3191645" y="2508913"/>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5" name="Left Bracket 44"/>
          <p:cNvSpPr/>
          <p:nvPr/>
        </p:nvSpPr>
        <p:spPr bwMode="gray">
          <a:xfrm rot="5400000">
            <a:off x="3513328" y="928576"/>
            <a:ext cx="363900" cy="3323774"/>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6" name="TextBox 45"/>
          <p:cNvSpPr txBox="1"/>
          <p:nvPr/>
        </p:nvSpPr>
        <p:spPr bwMode="auto">
          <a:xfrm>
            <a:off x="3351665" y="2197175"/>
            <a:ext cx="1007267" cy="123111"/>
          </a:xfrm>
          <a:prstGeom prst="rect">
            <a:avLst/>
          </a:prstGeom>
          <a:noFill/>
          <a:ln w="9525" algn="ctr">
            <a:noFill/>
            <a:miter lim="800000"/>
            <a:headEnd/>
            <a:tailEnd/>
          </a:ln>
          <a:effectLst/>
        </p:spPr>
        <p:txBody>
          <a:bodyPr wrap="square" lIns="0" tIns="0" rIns="0" bIns="0" rtlCol="0">
            <a:spAutoFit/>
          </a:bodyPr>
          <a:lstStyle/>
          <a:p>
            <a:r>
              <a:rPr lang="nl-NL" sz="800" dirty="0" smtClean="0">
                <a:cs typeface="Arial" pitchFamily="34" charset="0"/>
              </a:rPr>
              <a:t>Tijds Interval</a:t>
            </a:r>
            <a:endParaRPr lang="en-US" sz="800" dirty="0" smtClean="0">
              <a:cs typeface="Arial" pitchFamily="34" charset="0"/>
            </a:endParaRPr>
          </a:p>
        </p:txBody>
      </p:sp>
      <p:sp>
        <p:nvSpPr>
          <p:cNvPr id="47" name="Left Bracket 46"/>
          <p:cNvSpPr/>
          <p:nvPr/>
        </p:nvSpPr>
        <p:spPr bwMode="gray">
          <a:xfrm rot="5400000" flipH="1">
            <a:off x="9188287" y="312125"/>
            <a:ext cx="340447" cy="3323774"/>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8" name="Chevron 47"/>
          <p:cNvSpPr/>
          <p:nvPr/>
        </p:nvSpPr>
        <p:spPr bwMode="gray">
          <a:xfrm>
            <a:off x="214084" y="1727976"/>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50" name="TextBox 49"/>
          <p:cNvSpPr txBox="1"/>
          <p:nvPr/>
        </p:nvSpPr>
        <p:spPr bwMode="auto">
          <a:xfrm>
            <a:off x="3456979" y="2492284"/>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1" name="TextBox 50"/>
          <p:cNvSpPr txBox="1"/>
          <p:nvPr/>
        </p:nvSpPr>
        <p:spPr bwMode="auto">
          <a:xfrm>
            <a:off x="1171239" y="2483487"/>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2</a:t>
            </a:r>
          </a:p>
          <a:p>
            <a:endParaRPr lang="en-US" sz="1200" b="1" dirty="0" smtClean="0">
              <a:solidFill>
                <a:schemeClr val="bg1"/>
              </a:solidFill>
              <a:cs typeface="Arial" pitchFamily="34" charset="0"/>
            </a:endParaRPr>
          </a:p>
        </p:txBody>
      </p:sp>
      <p:sp>
        <p:nvSpPr>
          <p:cNvPr id="52" name="TextBox 51"/>
          <p:cNvSpPr txBox="1"/>
          <p:nvPr/>
        </p:nvSpPr>
        <p:spPr bwMode="auto">
          <a:xfrm>
            <a:off x="519312" y="1720121"/>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3</a:t>
            </a:r>
          </a:p>
          <a:p>
            <a:endParaRPr lang="en-US" sz="1200" b="1" dirty="0" smtClean="0">
              <a:solidFill>
                <a:schemeClr val="bg1"/>
              </a:solidFill>
              <a:cs typeface="Arial" pitchFamily="34" charset="0"/>
            </a:endParaRPr>
          </a:p>
        </p:txBody>
      </p:sp>
      <p:sp>
        <p:nvSpPr>
          <p:cNvPr id="53" name="TextBox 52"/>
          <p:cNvSpPr txBox="1"/>
          <p:nvPr/>
        </p:nvSpPr>
        <p:spPr bwMode="auto">
          <a:xfrm>
            <a:off x="8295253" y="151329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4" name="TextBox 53"/>
          <p:cNvSpPr txBox="1"/>
          <p:nvPr/>
        </p:nvSpPr>
        <p:spPr bwMode="auto">
          <a:xfrm>
            <a:off x="9913793" y="151329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2</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cxnSp>
        <p:nvCxnSpPr>
          <p:cNvPr id="60" name="Curved Connector 59"/>
          <p:cNvCxnSpPr>
            <a:stCxn id="28" idx="2"/>
            <a:endCxn id="53" idx="2"/>
          </p:cNvCxnSpPr>
          <p:nvPr/>
        </p:nvCxnSpPr>
        <p:spPr bwMode="gray">
          <a:xfrm rot="5400000" flipH="1" flipV="1">
            <a:off x="6866834" y="1541637"/>
            <a:ext cx="1238067" cy="2289374"/>
          </a:xfrm>
          <a:prstGeom prst="curvedConnector3">
            <a:avLst>
              <a:gd name="adj1" fmla="val -18464"/>
            </a:avLst>
          </a:prstGeom>
          <a:noFill/>
          <a:ln w="12700">
            <a:solidFill>
              <a:schemeClr val="bg1">
                <a:lumMod val="50000"/>
              </a:schemeClr>
            </a:solidFill>
            <a:prstDash val="sysDash"/>
            <a:round/>
            <a:headEnd type="triangle" w="med" len="med"/>
            <a:tailEnd type="triangle" w="med" len="med"/>
          </a:ln>
          <a:effectLst/>
        </p:spPr>
      </p:cxnSp>
      <p:sp>
        <p:nvSpPr>
          <p:cNvPr id="68" name="Rectangle 67"/>
          <p:cNvSpPr/>
          <p:nvPr/>
        </p:nvSpPr>
        <p:spPr>
          <a:xfrm>
            <a:off x="5357165" y="3705585"/>
            <a:ext cx="1635493" cy="361763"/>
          </a:xfrm>
          <a:prstGeom prst="rect">
            <a:avLst/>
          </a:prstGeom>
          <a:solidFill>
            <a:schemeClr val="bg1"/>
          </a:solidFill>
          <a:ln>
            <a:solidFill>
              <a:schemeClr val="tx1"/>
            </a:solidFill>
            <a:prstDash val="dash"/>
          </a:ln>
        </p:spPr>
        <p:txBody>
          <a:bodyPr lIns="36000" tIns="36000" rIns="36000" bIns="36000">
            <a:noAutofit/>
          </a:bodyPr>
          <a:lstStyle/>
          <a:p>
            <a:pPr>
              <a:spcBef>
                <a:spcPts val="500"/>
              </a:spcBef>
              <a:buClr>
                <a:schemeClr val="accent1"/>
              </a:buClr>
              <a:buSzPct val="110000"/>
            </a:pPr>
            <a:r>
              <a:rPr lang="nl-NL" sz="700" b="1" dirty="0">
                <a:latin typeface="Arial" pitchFamily="34" charset="0"/>
              </a:rPr>
              <a:t>Korte </a:t>
            </a:r>
            <a:r>
              <a:rPr lang="nl-NL" sz="700" b="1" dirty="0" smtClean="0">
                <a:latin typeface="Arial" pitchFamily="34" charset="0"/>
              </a:rPr>
              <a:t>termijn</a:t>
            </a:r>
            <a:r>
              <a:rPr lang="nl-NL" sz="700" dirty="0" smtClean="0">
                <a:latin typeface="Arial" pitchFamily="34" charset="0"/>
              </a:rPr>
              <a:t/>
            </a:r>
            <a:br>
              <a:rPr lang="nl-NL" sz="700" dirty="0" smtClean="0">
                <a:latin typeface="Arial" pitchFamily="34" charset="0"/>
              </a:rPr>
            </a:br>
            <a:r>
              <a:rPr lang="nl-NL" sz="700" dirty="0" smtClean="0">
                <a:latin typeface="Arial" pitchFamily="34" charset="0"/>
              </a:rPr>
              <a:t>Bijv.: 8:50 </a:t>
            </a:r>
            <a:r>
              <a:rPr lang="nl-NL" sz="700" dirty="0">
                <a:latin typeface="Arial" pitchFamily="34" charset="0"/>
              </a:rPr>
              <a:t>uur open</a:t>
            </a:r>
            <a:br>
              <a:rPr lang="nl-NL" sz="700" dirty="0">
                <a:latin typeface="Arial" pitchFamily="34" charset="0"/>
              </a:rPr>
            </a:br>
            <a:r>
              <a:rPr lang="nl-NL" sz="700" dirty="0" smtClean="0">
                <a:latin typeface="Arial" pitchFamily="34" charset="0"/>
              </a:rPr>
              <a:t>Bepaling: </a:t>
            </a:r>
            <a:r>
              <a:rPr lang="nl-NL" sz="700" dirty="0">
                <a:latin typeface="Arial" pitchFamily="34" charset="0"/>
              </a:rPr>
              <a:t>Data Vaart, Weg, Trein, Brug</a:t>
            </a:r>
          </a:p>
        </p:txBody>
      </p:sp>
      <p:cxnSp>
        <p:nvCxnSpPr>
          <p:cNvPr id="74" name="Curved Connector 73"/>
          <p:cNvCxnSpPr>
            <a:stCxn id="28" idx="2"/>
            <a:endCxn id="86" idx="2"/>
          </p:cNvCxnSpPr>
          <p:nvPr/>
        </p:nvCxnSpPr>
        <p:spPr bwMode="gray">
          <a:xfrm rot="5400000" flipH="1" flipV="1">
            <a:off x="7628544" y="784501"/>
            <a:ext cx="1233493" cy="3808220"/>
          </a:xfrm>
          <a:prstGeom prst="curvedConnector3">
            <a:avLst>
              <a:gd name="adj1" fmla="val -18533"/>
            </a:avLst>
          </a:prstGeom>
          <a:noFill/>
          <a:ln w="12700">
            <a:solidFill>
              <a:schemeClr val="bg1">
                <a:lumMod val="50000"/>
              </a:schemeClr>
            </a:solidFill>
            <a:prstDash val="sysDash"/>
            <a:round/>
            <a:headEnd type="triangle" w="med" len="med"/>
            <a:tailEnd type="triangle" w="med" len="med"/>
          </a:ln>
          <a:effectLst/>
        </p:spPr>
      </p:cxnSp>
      <p:cxnSp>
        <p:nvCxnSpPr>
          <p:cNvPr id="77" name="Curved Connector 76"/>
          <p:cNvCxnSpPr>
            <a:stCxn id="16" idx="2"/>
            <a:endCxn id="50" idx="2"/>
          </p:cNvCxnSpPr>
          <p:nvPr/>
        </p:nvCxnSpPr>
        <p:spPr bwMode="gray">
          <a:xfrm rot="5400000" flipH="1">
            <a:off x="4753209" y="2085355"/>
            <a:ext cx="259075" cy="2180931"/>
          </a:xfrm>
          <a:prstGeom prst="curvedConnector3">
            <a:avLst>
              <a:gd name="adj1" fmla="val -88237"/>
            </a:avLst>
          </a:prstGeom>
          <a:noFill/>
          <a:ln w="12700">
            <a:solidFill>
              <a:schemeClr val="bg1">
                <a:lumMod val="50000"/>
              </a:schemeClr>
            </a:solidFill>
            <a:prstDash val="sysDash"/>
            <a:round/>
            <a:headEnd type="triangle" w="med" len="med"/>
            <a:tailEnd type="triangle" w="med" len="med"/>
          </a:ln>
          <a:effectLst/>
        </p:spPr>
      </p:cxnSp>
      <p:cxnSp>
        <p:nvCxnSpPr>
          <p:cNvPr id="80" name="Curved Connector 79"/>
          <p:cNvCxnSpPr>
            <a:stCxn id="16" idx="2"/>
            <a:endCxn id="40" idx="2"/>
          </p:cNvCxnSpPr>
          <p:nvPr/>
        </p:nvCxnSpPr>
        <p:spPr bwMode="gray">
          <a:xfrm rot="5400000" flipH="1">
            <a:off x="3482612" y="814757"/>
            <a:ext cx="284026" cy="4697175"/>
          </a:xfrm>
          <a:prstGeom prst="curvedConnector3">
            <a:avLst>
              <a:gd name="adj1" fmla="val -76742"/>
            </a:avLst>
          </a:prstGeom>
          <a:noFill/>
          <a:ln w="12700">
            <a:solidFill>
              <a:schemeClr val="bg1">
                <a:lumMod val="50000"/>
              </a:schemeClr>
            </a:solidFill>
            <a:prstDash val="sysDash"/>
            <a:round/>
            <a:headEnd type="triangle" w="med" len="med"/>
            <a:tailEnd type="triangle" w="med" len="med"/>
          </a:ln>
          <a:effectLst/>
        </p:spPr>
      </p:cxnSp>
      <p:sp>
        <p:nvSpPr>
          <p:cNvPr id="90" name="Chevron 89"/>
          <p:cNvSpPr/>
          <p:nvPr/>
        </p:nvSpPr>
        <p:spPr bwMode="gray">
          <a:xfrm flipH="1">
            <a:off x="11020398" y="2166600"/>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92" name="Curved Connector 91"/>
          <p:cNvCxnSpPr>
            <a:stCxn id="28" idx="2"/>
            <a:endCxn id="90" idx="2"/>
          </p:cNvCxnSpPr>
          <p:nvPr/>
        </p:nvCxnSpPr>
        <p:spPr bwMode="gray">
          <a:xfrm rot="5400000" flipH="1" flipV="1">
            <a:off x="8684923" y="349858"/>
            <a:ext cx="611756" cy="5299241"/>
          </a:xfrm>
          <a:prstGeom prst="curvedConnector3">
            <a:avLst>
              <a:gd name="adj1" fmla="val -75605"/>
            </a:avLst>
          </a:prstGeom>
          <a:noFill/>
          <a:ln w="12700">
            <a:solidFill>
              <a:schemeClr val="bg1">
                <a:lumMod val="50000"/>
              </a:schemeClr>
            </a:solidFill>
            <a:prstDash val="sysDash"/>
            <a:round/>
            <a:headEnd type="triangle" w="med" len="med"/>
            <a:tailEnd type="triangle" w="med" len="med"/>
          </a:ln>
          <a:effectLst/>
        </p:spPr>
      </p:cxnSp>
      <p:sp>
        <p:nvSpPr>
          <p:cNvPr id="42" name="Content Placeholder 2"/>
          <p:cNvSpPr>
            <a:spLocks noGrp="1"/>
          </p:cNvSpPr>
          <p:nvPr>
            <p:ph sz="quarter" idx="17"/>
          </p:nvPr>
        </p:nvSpPr>
        <p:spPr>
          <a:xfrm>
            <a:off x="5352422" y="3341106"/>
            <a:ext cx="1640236" cy="364479"/>
          </a:xfrm>
          <a:solidFill>
            <a:schemeClr val="bg1"/>
          </a:solidFill>
          <a:ln>
            <a:solidFill>
              <a:schemeClr val="tx1"/>
            </a:solidFill>
            <a:prstDash val="dash"/>
          </a:ln>
        </p:spPr>
        <p:txBody>
          <a:bodyPr lIns="36000" tIns="36000" rIns="36000" bIns="0">
            <a:noAutofit/>
          </a:bodyPr>
          <a:lstStyle/>
          <a:p>
            <a:r>
              <a:rPr lang="nl-NL" sz="700" b="1" dirty="0"/>
              <a:t>Lange termijn</a:t>
            </a:r>
            <a:r>
              <a:rPr lang="nl-NL" sz="700" dirty="0"/>
              <a:t>: </a:t>
            </a:r>
            <a:r>
              <a:rPr lang="nl-NL" sz="700" dirty="0" smtClean="0"/>
              <a:t/>
            </a:r>
            <a:br>
              <a:rPr lang="nl-NL" sz="700" dirty="0" smtClean="0"/>
            </a:br>
            <a:r>
              <a:rPr lang="nl-NL" sz="700" dirty="0" smtClean="0"/>
              <a:t>Bijv. 8:30-9:30 open - Duur</a:t>
            </a:r>
            <a:r>
              <a:rPr lang="nl-NL" sz="700" dirty="0"/>
              <a:t>: 10m</a:t>
            </a:r>
            <a:br>
              <a:rPr lang="nl-NL" sz="700" dirty="0"/>
            </a:br>
            <a:r>
              <a:rPr lang="nl-NL" sz="700" dirty="0"/>
              <a:t>Bepaling: Historische </a:t>
            </a:r>
            <a:r>
              <a:rPr lang="nl-NL" sz="700" dirty="0" smtClean="0"/>
              <a:t>Data</a:t>
            </a:r>
          </a:p>
        </p:txBody>
      </p:sp>
      <p:sp>
        <p:nvSpPr>
          <p:cNvPr id="124" name="TextBox 123"/>
          <p:cNvSpPr txBox="1"/>
          <p:nvPr/>
        </p:nvSpPr>
        <p:spPr bwMode="auto">
          <a:xfrm>
            <a:off x="8785217" y="2213395"/>
            <a:ext cx="1007267" cy="123111"/>
          </a:xfrm>
          <a:prstGeom prst="rect">
            <a:avLst/>
          </a:prstGeom>
          <a:noFill/>
          <a:ln w="9525" algn="ctr">
            <a:noFill/>
            <a:miter lim="800000"/>
            <a:headEnd/>
            <a:tailEnd/>
          </a:ln>
          <a:effectLst/>
        </p:spPr>
        <p:txBody>
          <a:bodyPr wrap="square" lIns="0" tIns="0" rIns="0" bIns="0" rtlCol="0">
            <a:spAutoFit/>
          </a:bodyPr>
          <a:lstStyle/>
          <a:p>
            <a:pPr algn="ctr"/>
            <a:r>
              <a:rPr lang="nl-NL" sz="800" dirty="0" smtClean="0">
                <a:cs typeface="Arial" pitchFamily="34" charset="0"/>
              </a:rPr>
              <a:t>Tijds Interval</a:t>
            </a:r>
            <a:endParaRPr lang="en-US" sz="800" dirty="0" smtClean="0">
              <a:cs typeface="Arial" pitchFamily="34" charset="0"/>
            </a:endParaRPr>
          </a:p>
        </p:txBody>
      </p:sp>
      <p:cxnSp>
        <p:nvCxnSpPr>
          <p:cNvPr id="126" name="Straight Connector 125"/>
          <p:cNvCxnSpPr/>
          <p:nvPr/>
        </p:nvCxnSpPr>
        <p:spPr bwMode="gray">
          <a:xfrm>
            <a:off x="200139" y="4294919"/>
            <a:ext cx="11690347" cy="27296"/>
          </a:xfrm>
          <a:prstGeom prst="line">
            <a:avLst/>
          </a:prstGeom>
          <a:ln>
            <a:headEnd/>
            <a:tailEnd/>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a:off x="1393841" y="5291110"/>
            <a:ext cx="2951145" cy="492443"/>
          </a:xfrm>
          <a:prstGeom prst="rect">
            <a:avLst/>
          </a:prstGeom>
        </p:spPr>
        <p:txBody>
          <a:bodyPr wrap="square" tIns="0" bIns="0">
            <a:spAutoFit/>
          </a:bodyPr>
          <a:lstStyle/>
          <a:p>
            <a:pPr marL="171450" indent="-171450">
              <a:buFontTx/>
              <a:buChar char="-"/>
            </a:pPr>
            <a:r>
              <a:rPr lang="en-US" sz="800" dirty="0"/>
              <a:t>Lange </a:t>
            </a:r>
            <a:r>
              <a:rPr lang="en-US" sz="800" dirty="0" err="1"/>
              <a:t>termijn</a:t>
            </a:r>
            <a:r>
              <a:rPr lang="en-US" sz="800" dirty="0"/>
              <a:t> </a:t>
            </a:r>
            <a:r>
              <a:rPr lang="en-US" sz="800" dirty="0" err="1"/>
              <a:t>tijdinterval</a:t>
            </a:r>
            <a:r>
              <a:rPr lang="en-US" sz="800" dirty="0"/>
              <a:t> , </a:t>
            </a:r>
            <a:r>
              <a:rPr lang="en-US" sz="800" dirty="0" err="1"/>
              <a:t>duur</a:t>
            </a:r>
            <a:r>
              <a:rPr lang="en-US" sz="800" dirty="0"/>
              <a:t> </a:t>
            </a:r>
            <a:r>
              <a:rPr lang="en-US" sz="800" dirty="0" err="1"/>
              <a:t>brugopening</a:t>
            </a:r>
            <a:r>
              <a:rPr lang="en-US" sz="800" dirty="0"/>
              <a:t> en </a:t>
            </a:r>
            <a:r>
              <a:rPr lang="en-US" sz="800" dirty="0" err="1"/>
              <a:t>daarbijhorden</a:t>
            </a:r>
            <a:r>
              <a:rPr lang="en-US" sz="800" dirty="0"/>
              <a:t> </a:t>
            </a:r>
            <a:r>
              <a:rPr lang="en-US" sz="800" dirty="0" err="1"/>
              <a:t>capaciteit</a:t>
            </a:r>
            <a:r>
              <a:rPr lang="en-US" sz="800" dirty="0"/>
              <a:t> per  </a:t>
            </a:r>
            <a:r>
              <a:rPr lang="en-US" sz="800" dirty="0" err="1"/>
              <a:t>brugopening</a:t>
            </a:r>
            <a:r>
              <a:rPr lang="en-US" sz="800" dirty="0"/>
              <a:t>  </a:t>
            </a:r>
            <a:r>
              <a:rPr lang="en-US" sz="800" dirty="0" err="1"/>
              <a:t>berekend</a:t>
            </a:r>
            <a:r>
              <a:rPr lang="en-US" sz="800" dirty="0"/>
              <a:t> op basis van </a:t>
            </a:r>
            <a:r>
              <a:rPr lang="en-US" sz="800" dirty="0" err="1"/>
              <a:t>historische</a:t>
            </a:r>
            <a:r>
              <a:rPr lang="en-US" sz="800" dirty="0"/>
              <a:t> data , predictive </a:t>
            </a:r>
            <a:r>
              <a:rPr lang="en-US" sz="800" dirty="0" err="1"/>
              <a:t>factoreren</a:t>
            </a:r>
            <a:r>
              <a:rPr lang="en-US" sz="800" dirty="0"/>
              <a:t> &amp; forecast  </a:t>
            </a:r>
            <a:r>
              <a:rPr lang="en-US" sz="800" dirty="0" err="1"/>
              <a:t>verladers</a:t>
            </a:r>
            <a:r>
              <a:rPr lang="en-US" sz="800" dirty="0"/>
              <a:t> </a:t>
            </a:r>
            <a:r>
              <a:rPr lang="en-US" sz="800" dirty="0" err="1"/>
              <a:t>brug</a:t>
            </a:r>
            <a:r>
              <a:rPr lang="en-US" sz="800" dirty="0"/>
              <a:t>/</a:t>
            </a:r>
            <a:r>
              <a:rPr lang="en-US" sz="800" dirty="0" err="1"/>
              <a:t>weg</a:t>
            </a:r>
            <a:r>
              <a:rPr lang="en-US" sz="800" dirty="0"/>
              <a:t> </a:t>
            </a:r>
          </a:p>
        </p:txBody>
      </p:sp>
      <p:sp>
        <p:nvSpPr>
          <p:cNvPr id="61" name="TextBox 60"/>
          <p:cNvSpPr txBox="1"/>
          <p:nvPr/>
        </p:nvSpPr>
        <p:spPr bwMode="auto">
          <a:xfrm>
            <a:off x="5870072" y="1202551"/>
            <a:ext cx="497407" cy="123111"/>
          </a:xfrm>
          <a:prstGeom prst="rect">
            <a:avLst/>
          </a:prstGeom>
          <a:solidFill>
            <a:schemeClr val="bg1"/>
          </a:solidFill>
          <a:ln w="9525" algn="ctr">
            <a:noFill/>
            <a:miter lim="800000"/>
            <a:headEnd/>
            <a:tailEnd/>
          </a:ln>
          <a:effectLst/>
        </p:spPr>
        <p:txBody>
          <a:bodyPr wrap="square" lIns="0" tIns="0" rIns="0" bIns="0" rtlCol="0">
            <a:spAutoFit/>
          </a:bodyPr>
          <a:lstStyle/>
          <a:p>
            <a:pPr algn="ctr"/>
            <a:r>
              <a:rPr lang="nl-NL" sz="800" dirty="0" smtClean="0">
                <a:cs typeface="Arial" pitchFamily="34" charset="0"/>
              </a:rPr>
              <a:t>Verkeer</a:t>
            </a:r>
            <a:endParaRPr lang="en-US" sz="800" dirty="0" smtClean="0">
              <a:cs typeface="Arial" pitchFamily="34" charset="0"/>
            </a:endParaRPr>
          </a:p>
        </p:txBody>
      </p:sp>
      <p:sp>
        <p:nvSpPr>
          <p:cNvPr id="62" name="TextBox 61"/>
          <p:cNvSpPr txBox="1"/>
          <p:nvPr/>
        </p:nvSpPr>
        <p:spPr bwMode="auto">
          <a:xfrm>
            <a:off x="6315370" y="1199143"/>
            <a:ext cx="368201" cy="123111"/>
          </a:xfrm>
          <a:prstGeom prst="rect">
            <a:avLst/>
          </a:prstGeom>
          <a:solidFill>
            <a:schemeClr val="bg2"/>
          </a:solidFill>
          <a:ln w="9525" algn="ctr">
            <a:noFill/>
            <a:miter lim="800000"/>
            <a:headEnd/>
            <a:tailEnd/>
          </a:ln>
          <a:effectLst/>
        </p:spPr>
        <p:txBody>
          <a:bodyPr wrap="square" lIns="0" tIns="0" rIns="0" bIns="0" rtlCol="0">
            <a:spAutoFit/>
          </a:bodyPr>
          <a:lstStyle>
            <a:defPPr>
              <a:defRPr lang="en-US"/>
            </a:defPPr>
            <a:lvl1pPr>
              <a:defRPr sz="1000">
                <a:cs typeface="Arial" pitchFamily="34" charset="0"/>
              </a:defRPr>
            </a:lvl1pPr>
          </a:lstStyle>
          <a:p>
            <a:pPr algn="ctr"/>
            <a:r>
              <a:rPr lang="nl-NL" sz="800" dirty="0" smtClean="0"/>
              <a:t>Trein</a:t>
            </a:r>
          </a:p>
        </p:txBody>
      </p:sp>
      <p:sp>
        <p:nvSpPr>
          <p:cNvPr id="49" name="Rectangle 48"/>
          <p:cNvSpPr/>
          <p:nvPr/>
        </p:nvSpPr>
        <p:spPr>
          <a:xfrm>
            <a:off x="4611229" y="4465062"/>
            <a:ext cx="2820085"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smtClean="0"/>
              <a:t>Elke </a:t>
            </a:r>
            <a:r>
              <a:rPr lang="en-US" sz="800" b="1" dirty="0" err="1"/>
              <a:t>schip</a:t>
            </a:r>
            <a:r>
              <a:rPr lang="en-US" sz="800" b="1" dirty="0"/>
              <a:t> </a:t>
            </a:r>
            <a:r>
              <a:rPr lang="en-US" sz="800" b="1" dirty="0" err="1"/>
              <a:t>krijgt</a:t>
            </a:r>
            <a:r>
              <a:rPr lang="en-US" sz="800" b="1" dirty="0"/>
              <a:t> </a:t>
            </a:r>
            <a:r>
              <a:rPr lang="en-US" sz="800" b="1" dirty="0" err="1"/>
              <a:t>individueel</a:t>
            </a:r>
            <a:r>
              <a:rPr lang="en-US" sz="800" b="1" dirty="0"/>
              <a:t> </a:t>
            </a:r>
            <a:r>
              <a:rPr lang="en-US" sz="800" b="1" dirty="0" err="1"/>
              <a:t>snelheidsadvies</a:t>
            </a:r>
            <a:r>
              <a:rPr lang="en-US" sz="800" b="1" dirty="0"/>
              <a:t>. Elk </a:t>
            </a:r>
            <a:r>
              <a:rPr lang="en-US" sz="800" b="1" dirty="0" err="1"/>
              <a:t>schip</a:t>
            </a:r>
            <a:r>
              <a:rPr lang="en-US" sz="800" b="1" dirty="0"/>
              <a:t> past </a:t>
            </a:r>
            <a:r>
              <a:rPr lang="en-US" sz="800" b="1" dirty="0" err="1"/>
              <a:t>snelheid</a:t>
            </a:r>
            <a:r>
              <a:rPr lang="en-US" sz="800" b="1" dirty="0"/>
              <a:t> </a:t>
            </a:r>
            <a:r>
              <a:rPr lang="en-US" sz="800" b="1" dirty="0" err="1"/>
              <a:t>automatisch</a:t>
            </a:r>
            <a:r>
              <a:rPr lang="en-US" sz="800" b="1" dirty="0"/>
              <a:t> </a:t>
            </a:r>
            <a:r>
              <a:rPr lang="en-US" sz="800" b="1" dirty="0" err="1"/>
              <a:t>aan</a:t>
            </a:r>
            <a:r>
              <a:rPr lang="en-US" sz="800" b="1" dirty="0"/>
              <a:t> </a:t>
            </a:r>
            <a:r>
              <a:rPr lang="en-US" sz="800" b="1" dirty="0" err="1"/>
              <a:t>voor</a:t>
            </a:r>
            <a:r>
              <a:rPr lang="en-US" sz="800" b="1" dirty="0"/>
              <a:t> </a:t>
            </a:r>
            <a:r>
              <a:rPr lang="en-US" sz="800" b="1" dirty="0" err="1"/>
              <a:t>juist</a:t>
            </a:r>
            <a:r>
              <a:rPr lang="en-US" sz="800" b="1" dirty="0"/>
              <a:t> </a:t>
            </a:r>
            <a:r>
              <a:rPr lang="en-US" sz="800" b="1" dirty="0" err="1"/>
              <a:t>plek</a:t>
            </a:r>
            <a:r>
              <a:rPr lang="en-US" sz="800" b="1" dirty="0"/>
              <a:t> in </a:t>
            </a:r>
            <a:r>
              <a:rPr lang="en-US" sz="800" b="1" dirty="0" err="1"/>
              <a:t>kolonne</a:t>
            </a:r>
            <a:r>
              <a:rPr lang="en-US" sz="800" b="1" dirty="0"/>
              <a:t> </a:t>
            </a:r>
            <a:r>
              <a:rPr lang="en-US" sz="800" b="1" dirty="0" err="1"/>
              <a:t>blauwe</a:t>
            </a:r>
            <a:r>
              <a:rPr lang="en-US" sz="800" b="1" dirty="0"/>
              <a:t> golf. </a:t>
            </a:r>
          </a:p>
          <a:p>
            <a:pPr marL="171450" indent="-171450">
              <a:buFontTx/>
              <a:buChar char="-"/>
            </a:pPr>
            <a:r>
              <a:rPr lang="en-US" sz="800" b="1" dirty="0" smtClean="0"/>
              <a:t>Op </a:t>
            </a:r>
            <a:r>
              <a:rPr lang="en-US" sz="800" b="1" dirty="0"/>
              <a:t>de </a:t>
            </a:r>
            <a:r>
              <a:rPr lang="en-US" sz="800" b="1" dirty="0" err="1"/>
              <a:t>weg</a:t>
            </a:r>
            <a:r>
              <a:rPr lang="en-US" sz="800" b="1" dirty="0"/>
              <a:t> </a:t>
            </a:r>
            <a:r>
              <a:rPr lang="en-US" sz="800" b="1" dirty="0" err="1"/>
              <a:t>krijgen</a:t>
            </a:r>
            <a:r>
              <a:rPr lang="en-US" sz="800" b="1" dirty="0"/>
              <a:t> </a:t>
            </a:r>
            <a:r>
              <a:rPr lang="en-US" sz="800" b="1" dirty="0" err="1"/>
              <a:t>automobilisten</a:t>
            </a:r>
            <a:r>
              <a:rPr lang="en-US" sz="800" b="1" dirty="0"/>
              <a:t> via Borden en navigate </a:t>
            </a:r>
            <a:r>
              <a:rPr lang="en-US" sz="800" b="1" dirty="0" err="1"/>
              <a:t>ook</a:t>
            </a:r>
            <a:r>
              <a:rPr lang="en-US" sz="800" b="1" dirty="0"/>
              <a:t> </a:t>
            </a:r>
            <a:r>
              <a:rPr lang="en-US" sz="800" b="1" dirty="0" err="1"/>
              <a:t>individueel</a:t>
            </a:r>
            <a:r>
              <a:rPr lang="en-US" sz="800" b="1" dirty="0"/>
              <a:t> </a:t>
            </a:r>
            <a:r>
              <a:rPr lang="en-US" sz="800" b="1" dirty="0" err="1"/>
              <a:t>advies</a:t>
            </a:r>
            <a:r>
              <a:rPr lang="en-US" sz="800" b="1" dirty="0"/>
              <a:t> </a:t>
            </a:r>
            <a:r>
              <a:rPr lang="en-US" sz="800" b="1" dirty="0" err="1"/>
              <a:t>voor</a:t>
            </a:r>
            <a:r>
              <a:rPr lang="en-US" sz="800" b="1" dirty="0"/>
              <a:t> </a:t>
            </a:r>
            <a:r>
              <a:rPr lang="en-US" sz="800" b="1" dirty="0" err="1"/>
              <a:t>groene</a:t>
            </a:r>
            <a:r>
              <a:rPr lang="en-US" sz="800" b="1" dirty="0"/>
              <a:t> golf.</a:t>
            </a:r>
          </a:p>
        </p:txBody>
      </p:sp>
      <p:sp>
        <p:nvSpPr>
          <p:cNvPr id="55" name="Rectangle 54"/>
          <p:cNvSpPr/>
          <p:nvPr/>
        </p:nvSpPr>
        <p:spPr>
          <a:xfrm>
            <a:off x="4619668" y="5291110"/>
            <a:ext cx="2820085" cy="830997"/>
          </a:xfrm>
          <a:prstGeom prst="rect">
            <a:avLst/>
          </a:prstGeom>
        </p:spPr>
        <p:txBody>
          <a:bodyPr wrap="square">
            <a:spAutoFit/>
          </a:bodyPr>
          <a:lstStyle/>
          <a:p>
            <a:pPr marL="171450" indent="-171450">
              <a:buFontTx/>
              <a:buChar char="-"/>
            </a:pPr>
            <a:r>
              <a:rPr lang="en-US" sz="800" dirty="0" smtClean="0"/>
              <a:t>Of: </a:t>
            </a:r>
            <a:r>
              <a:rPr lang="en-US" sz="800" dirty="0" err="1" smtClean="0"/>
              <a:t>Integratie</a:t>
            </a:r>
            <a:r>
              <a:rPr lang="en-US" sz="800" dirty="0" smtClean="0"/>
              <a:t> </a:t>
            </a:r>
            <a:r>
              <a:rPr lang="en-US" sz="800" dirty="0"/>
              <a:t>in </a:t>
            </a:r>
            <a:r>
              <a:rPr lang="en-US" sz="800" dirty="0" err="1" smtClean="0"/>
              <a:t>aansturing</a:t>
            </a:r>
            <a:r>
              <a:rPr lang="en-US" sz="800" dirty="0" smtClean="0"/>
              <a:t>/</a:t>
            </a:r>
            <a:r>
              <a:rPr lang="en-US" sz="800" dirty="0" err="1" smtClean="0"/>
              <a:t>navigatie</a:t>
            </a:r>
            <a:r>
              <a:rPr lang="en-US" sz="800" dirty="0"/>
              <a:t>/</a:t>
            </a:r>
            <a:r>
              <a:rPr lang="en-US" sz="800" dirty="0" smtClean="0"/>
              <a:t>board computers</a:t>
            </a:r>
          </a:p>
          <a:p>
            <a:pPr marL="171450" indent="-171450">
              <a:buFontTx/>
              <a:buChar char="-"/>
            </a:pPr>
            <a:r>
              <a:rPr lang="en-US" sz="800" dirty="0" smtClean="0"/>
              <a:t>Of </a:t>
            </a:r>
            <a:r>
              <a:rPr lang="en-US" sz="800" dirty="0" err="1" smtClean="0"/>
              <a:t>manuele</a:t>
            </a:r>
            <a:r>
              <a:rPr lang="en-US" sz="800" dirty="0" smtClean="0"/>
              <a:t> </a:t>
            </a:r>
            <a:r>
              <a:rPr lang="en-US" sz="800" dirty="0" err="1" smtClean="0"/>
              <a:t>aanpassing</a:t>
            </a:r>
            <a:r>
              <a:rPr lang="en-US" sz="800" dirty="0" smtClean="0"/>
              <a:t> door </a:t>
            </a:r>
            <a:r>
              <a:rPr lang="en-US" sz="800" dirty="0" err="1" smtClean="0"/>
              <a:t>communicatie</a:t>
            </a:r>
            <a:r>
              <a:rPr lang="en-US" sz="800" dirty="0" smtClean="0"/>
              <a:t> </a:t>
            </a:r>
            <a:r>
              <a:rPr lang="en-US" sz="800" dirty="0" err="1" smtClean="0"/>
              <a:t>naar</a:t>
            </a:r>
            <a:r>
              <a:rPr lang="en-US" sz="800" dirty="0" smtClean="0"/>
              <a:t> </a:t>
            </a:r>
            <a:r>
              <a:rPr lang="en-US" sz="800" dirty="0" err="1" smtClean="0"/>
              <a:t>schipp</a:t>
            </a:r>
            <a:r>
              <a:rPr lang="en-US" sz="800" dirty="0" smtClean="0"/>
              <a:t> (</a:t>
            </a:r>
            <a:r>
              <a:rPr lang="en-US" sz="800" dirty="0" err="1" smtClean="0"/>
              <a:t>bijv</a:t>
            </a:r>
            <a:r>
              <a:rPr lang="en-US" sz="800" dirty="0" smtClean="0"/>
              <a:t>: Gamification </a:t>
            </a:r>
            <a:r>
              <a:rPr lang="en-US" sz="800" dirty="0" err="1" smtClean="0"/>
              <a:t>toepassing</a:t>
            </a:r>
            <a:r>
              <a:rPr lang="en-US" sz="800" dirty="0" smtClean="0"/>
              <a:t> om </a:t>
            </a:r>
            <a:r>
              <a:rPr lang="en-US" sz="800" dirty="0" err="1" smtClean="0"/>
              <a:t>schippers</a:t>
            </a:r>
            <a:r>
              <a:rPr lang="en-US" sz="800" dirty="0" smtClean="0"/>
              <a:t> </a:t>
            </a:r>
            <a:r>
              <a:rPr lang="en-US" sz="800" dirty="0" err="1" smtClean="0"/>
              <a:t>individueel</a:t>
            </a:r>
            <a:r>
              <a:rPr lang="en-US" sz="800" dirty="0" smtClean="0"/>
              <a:t> </a:t>
            </a:r>
            <a:r>
              <a:rPr lang="en-US" sz="800" dirty="0" err="1" smtClean="0"/>
              <a:t>te</a:t>
            </a:r>
            <a:r>
              <a:rPr lang="en-US" sz="800" dirty="0" smtClean="0"/>
              <a:t> </a:t>
            </a:r>
            <a:r>
              <a:rPr lang="en-US" sz="800" dirty="0" err="1" smtClean="0"/>
              <a:t>motiveren</a:t>
            </a:r>
            <a:r>
              <a:rPr lang="en-US" sz="800" dirty="0" smtClean="0"/>
              <a:t> </a:t>
            </a:r>
            <a:r>
              <a:rPr lang="en-US" sz="800" dirty="0" err="1" smtClean="0"/>
              <a:t>ideaal</a:t>
            </a:r>
            <a:r>
              <a:rPr lang="en-US" sz="800" dirty="0" smtClean="0"/>
              <a:t>  </a:t>
            </a:r>
            <a:r>
              <a:rPr lang="en-US" sz="800" dirty="0" err="1" smtClean="0"/>
              <a:t>vaar</a:t>
            </a:r>
            <a:r>
              <a:rPr lang="en-US" sz="800" dirty="0" smtClean="0"/>
              <a:t> </a:t>
            </a:r>
            <a:r>
              <a:rPr lang="en-US" sz="800" dirty="0" err="1" smtClean="0"/>
              <a:t>gedrag</a:t>
            </a:r>
            <a:r>
              <a:rPr lang="en-US" sz="800" dirty="0" smtClean="0"/>
              <a:t> </a:t>
            </a:r>
            <a:r>
              <a:rPr lang="en-US" sz="800" dirty="0" err="1" smtClean="0"/>
              <a:t>te</a:t>
            </a:r>
            <a:r>
              <a:rPr lang="en-US" sz="800" dirty="0" smtClean="0"/>
              <a:t> </a:t>
            </a:r>
            <a:r>
              <a:rPr lang="en-US" sz="800" dirty="0" err="1" smtClean="0"/>
              <a:t>tonen</a:t>
            </a:r>
            <a:r>
              <a:rPr lang="en-US" sz="800" dirty="0" smtClean="0"/>
              <a:t>)</a:t>
            </a:r>
          </a:p>
          <a:p>
            <a:pPr marL="171450" indent="-171450">
              <a:buFontTx/>
              <a:buChar char="-"/>
            </a:pPr>
            <a:r>
              <a:rPr lang="en-US" sz="800" dirty="0" err="1" smtClean="0"/>
              <a:t>Weg</a:t>
            </a:r>
            <a:r>
              <a:rPr lang="en-US" sz="800" dirty="0" smtClean="0"/>
              <a:t>: </a:t>
            </a:r>
            <a:r>
              <a:rPr lang="en-US" sz="800" dirty="0" err="1" smtClean="0"/>
              <a:t>Adviesborden</a:t>
            </a:r>
            <a:r>
              <a:rPr lang="en-US" sz="800" dirty="0" smtClean="0"/>
              <a:t> </a:t>
            </a:r>
            <a:r>
              <a:rPr lang="en-US" sz="800" dirty="0" err="1" smtClean="0"/>
              <a:t>omhoog</a:t>
            </a:r>
            <a:r>
              <a:rPr lang="en-US" sz="800" dirty="0" smtClean="0"/>
              <a:t> charm </a:t>
            </a:r>
            <a:r>
              <a:rPr lang="en-US" sz="800" dirty="0" err="1" smtClean="0"/>
              <a:t>netwerk</a:t>
            </a:r>
            <a:r>
              <a:rPr lang="en-US" sz="800" dirty="0" smtClean="0"/>
              <a:t> en/of </a:t>
            </a:r>
            <a:r>
              <a:rPr lang="en-US" sz="800" dirty="0" err="1" smtClean="0"/>
              <a:t>onbaord</a:t>
            </a:r>
            <a:r>
              <a:rPr lang="en-US" sz="800" dirty="0" smtClean="0"/>
              <a:t> </a:t>
            </a:r>
            <a:r>
              <a:rPr lang="en-US" sz="800" dirty="0" err="1" smtClean="0"/>
              <a:t>navigatie</a:t>
            </a:r>
            <a:endParaRPr lang="en-US" sz="800" dirty="0" smtClean="0"/>
          </a:p>
        </p:txBody>
      </p:sp>
      <p:sp>
        <p:nvSpPr>
          <p:cNvPr id="5" name="TextBox 4"/>
          <p:cNvSpPr txBox="1"/>
          <p:nvPr/>
        </p:nvSpPr>
        <p:spPr bwMode="auto">
          <a:xfrm>
            <a:off x="396395" y="2605270"/>
            <a:ext cx="596013" cy="12311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smtClean="0">
                <a:solidFill>
                  <a:srgbClr val="C00000"/>
                </a:solidFill>
                <a:cs typeface="Arial" pitchFamily="34" charset="0"/>
              </a:rPr>
              <a:t>14 </a:t>
            </a:r>
            <a:r>
              <a:rPr lang="en-US" sz="800" b="1" dirty="0" err="1" smtClean="0">
                <a:solidFill>
                  <a:srgbClr val="C00000"/>
                </a:solidFill>
                <a:cs typeface="Arial" pitchFamily="34" charset="0"/>
              </a:rPr>
              <a:t>knopen</a:t>
            </a:r>
            <a:endParaRPr lang="en-US" sz="800" b="1" dirty="0" smtClean="0">
              <a:solidFill>
                <a:srgbClr val="C00000"/>
              </a:solidFill>
              <a:cs typeface="Arial" pitchFamily="34" charset="0"/>
            </a:endParaRPr>
          </a:p>
        </p:txBody>
      </p:sp>
      <p:sp>
        <p:nvSpPr>
          <p:cNvPr id="72" name="TextBox 71"/>
          <p:cNvSpPr txBox="1"/>
          <p:nvPr/>
        </p:nvSpPr>
        <p:spPr bwMode="auto">
          <a:xfrm>
            <a:off x="2449713" y="3409776"/>
            <a:ext cx="654994" cy="12311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smtClean="0">
                <a:solidFill>
                  <a:srgbClr val="C00000"/>
                </a:solidFill>
                <a:cs typeface="Arial" pitchFamily="34" charset="0"/>
              </a:rPr>
              <a:t>8 </a:t>
            </a:r>
            <a:r>
              <a:rPr lang="en-US" sz="800" b="1" dirty="0" err="1" smtClean="0">
                <a:solidFill>
                  <a:srgbClr val="C00000"/>
                </a:solidFill>
                <a:cs typeface="Arial" pitchFamily="34" charset="0"/>
              </a:rPr>
              <a:t>knopen</a:t>
            </a:r>
            <a:endParaRPr lang="en-US" sz="800" b="1" dirty="0" smtClean="0">
              <a:solidFill>
                <a:srgbClr val="C00000"/>
              </a:solidFill>
              <a:cs typeface="Arial" pitchFamily="34" charset="0"/>
            </a:endParaRPr>
          </a:p>
        </p:txBody>
      </p:sp>
      <p:sp>
        <p:nvSpPr>
          <p:cNvPr id="75" name="TextBox 74"/>
          <p:cNvSpPr txBox="1"/>
          <p:nvPr/>
        </p:nvSpPr>
        <p:spPr bwMode="auto">
          <a:xfrm>
            <a:off x="3879634" y="3255888"/>
            <a:ext cx="638555" cy="12311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a:solidFill>
                  <a:srgbClr val="C00000"/>
                </a:solidFill>
                <a:cs typeface="Arial" pitchFamily="34" charset="0"/>
              </a:rPr>
              <a:t>7</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knopen</a:t>
            </a:r>
            <a:endParaRPr lang="en-US" sz="800" b="1" dirty="0" smtClean="0">
              <a:solidFill>
                <a:srgbClr val="C00000"/>
              </a:solidFill>
              <a:cs typeface="Arial" pitchFamily="34" charset="0"/>
            </a:endParaRPr>
          </a:p>
        </p:txBody>
      </p:sp>
      <p:sp>
        <p:nvSpPr>
          <p:cNvPr id="76" name="TextBox 75"/>
          <p:cNvSpPr txBox="1"/>
          <p:nvPr/>
        </p:nvSpPr>
        <p:spPr bwMode="auto">
          <a:xfrm>
            <a:off x="8167528" y="2740770"/>
            <a:ext cx="638555" cy="12311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smtClean="0">
                <a:solidFill>
                  <a:srgbClr val="C00000"/>
                </a:solidFill>
                <a:cs typeface="Arial" pitchFamily="34" charset="0"/>
              </a:rPr>
              <a:t>6 </a:t>
            </a:r>
            <a:r>
              <a:rPr lang="en-US" sz="800" b="1" dirty="0" err="1" smtClean="0">
                <a:solidFill>
                  <a:srgbClr val="C00000"/>
                </a:solidFill>
                <a:cs typeface="Arial" pitchFamily="34" charset="0"/>
              </a:rPr>
              <a:t>knopen</a:t>
            </a:r>
            <a:endParaRPr lang="en-US" sz="800" b="1" dirty="0" smtClean="0">
              <a:solidFill>
                <a:srgbClr val="C00000"/>
              </a:solidFill>
              <a:cs typeface="Arial" pitchFamily="34" charset="0"/>
            </a:endParaRPr>
          </a:p>
        </p:txBody>
      </p:sp>
      <p:sp>
        <p:nvSpPr>
          <p:cNvPr id="78" name="TextBox 77"/>
          <p:cNvSpPr txBox="1"/>
          <p:nvPr/>
        </p:nvSpPr>
        <p:spPr bwMode="auto">
          <a:xfrm>
            <a:off x="9913793" y="2466771"/>
            <a:ext cx="654994" cy="12311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smtClean="0">
                <a:solidFill>
                  <a:srgbClr val="C00000"/>
                </a:solidFill>
                <a:cs typeface="Arial" pitchFamily="34" charset="0"/>
              </a:rPr>
              <a:t>7 </a:t>
            </a:r>
            <a:r>
              <a:rPr lang="en-US" sz="800" b="1" dirty="0" err="1" smtClean="0">
                <a:solidFill>
                  <a:srgbClr val="C00000"/>
                </a:solidFill>
                <a:cs typeface="Arial" pitchFamily="34" charset="0"/>
              </a:rPr>
              <a:t>knopen</a:t>
            </a:r>
            <a:endParaRPr lang="en-US" sz="800" b="1" dirty="0" smtClean="0">
              <a:solidFill>
                <a:srgbClr val="C00000"/>
              </a:solidFill>
              <a:cs typeface="Arial" pitchFamily="34" charset="0"/>
            </a:endParaRPr>
          </a:p>
        </p:txBody>
      </p:sp>
      <p:sp>
        <p:nvSpPr>
          <p:cNvPr id="79" name="TextBox 78"/>
          <p:cNvSpPr txBox="1"/>
          <p:nvPr/>
        </p:nvSpPr>
        <p:spPr bwMode="auto">
          <a:xfrm>
            <a:off x="10853678" y="3236108"/>
            <a:ext cx="654994" cy="12311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smtClean="0">
                <a:solidFill>
                  <a:srgbClr val="C00000"/>
                </a:solidFill>
                <a:cs typeface="Arial" pitchFamily="34" charset="0"/>
              </a:rPr>
              <a:t>10 </a:t>
            </a:r>
            <a:r>
              <a:rPr lang="en-US" sz="800" b="1" dirty="0" err="1" smtClean="0">
                <a:solidFill>
                  <a:srgbClr val="C00000"/>
                </a:solidFill>
                <a:cs typeface="Arial" pitchFamily="34" charset="0"/>
              </a:rPr>
              <a:t>knopen</a:t>
            </a:r>
            <a:endParaRPr lang="en-US" sz="800" b="1" dirty="0" smtClean="0">
              <a:solidFill>
                <a:srgbClr val="C00000"/>
              </a:solidFill>
              <a:cs typeface="Arial" pitchFamily="34" charset="0"/>
            </a:endParaRPr>
          </a:p>
        </p:txBody>
      </p:sp>
      <p:sp>
        <p:nvSpPr>
          <p:cNvPr id="91" name="TextBox 90"/>
          <p:cNvSpPr txBox="1"/>
          <p:nvPr/>
        </p:nvSpPr>
        <p:spPr bwMode="auto">
          <a:xfrm>
            <a:off x="11202166" y="2153101"/>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p>
          <a:p>
            <a:endParaRPr lang="en-US" sz="1200" b="1" dirty="0" smtClean="0">
              <a:solidFill>
                <a:schemeClr val="bg1"/>
              </a:solidFill>
              <a:cs typeface="Arial" pitchFamily="34" charset="0"/>
            </a:endParaRPr>
          </a:p>
        </p:txBody>
      </p:sp>
      <p:pic>
        <p:nvPicPr>
          <p:cNvPr id="63"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84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p:cNvSpPr/>
          <p:nvPr/>
        </p:nvSpPr>
        <p:spPr bwMode="gray">
          <a:xfrm>
            <a:off x="6264856"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7" name="Flowchart: Process 86"/>
          <p:cNvSpPr/>
          <p:nvPr/>
        </p:nvSpPr>
        <p:spPr bwMode="gray">
          <a:xfrm>
            <a:off x="6499471" y="1367656"/>
            <a:ext cx="152649" cy="1937701"/>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 name="Title 1"/>
          <p:cNvSpPr>
            <a:spLocks noGrp="1"/>
          </p:cNvSpPr>
          <p:nvPr>
            <p:ph type="title"/>
          </p:nvPr>
        </p:nvSpPr>
        <p:spPr>
          <a:xfrm>
            <a:off x="596745" y="185739"/>
            <a:ext cx="11297874" cy="920750"/>
          </a:xfrm>
        </p:spPr>
        <p:txBody>
          <a:bodyPr>
            <a:normAutofit/>
          </a:bodyPr>
          <a:lstStyle/>
          <a:p>
            <a:r>
              <a:rPr lang="en-US" dirty="0" err="1"/>
              <a:t>Toekomstbeeld</a:t>
            </a:r>
            <a:r>
              <a:rPr lang="en-US" dirty="0"/>
              <a:t>: </a:t>
            </a:r>
            <a:r>
              <a:rPr lang="en-US" dirty="0" err="1"/>
              <a:t>Volledig</a:t>
            </a:r>
            <a:r>
              <a:rPr lang="en-US" b="1" dirty="0"/>
              <a:t> </a:t>
            </a:r>
            <a:r>
              <a:rPr lang="en-US" b="1" dirty="0" err="1"/>
              <a:t>autonome</a:t>
            </a:r>
            <a:r>
              <a:rPr lang="en-US" b="1" dirty="0"/>
              <a:t> </a:t>
            </a:r>
            <a:r>
              <a:rPr lang="en-US" b="1" dirty="0" err="1"/>
              <a:t>aansturing</a:t>
            </a:r>
            <a:r>
              <a:rPr lang="en-US" b="1" dirty="0"/>
              <a:t> </a:t>
            </a:r>
            <a:r>
              <a:rPr lang="en-US" dirty="0"/>
              <a:t>van- en de </a:t>
            </a:r>
            <a:r>
              <a:rPr lang="en-US" dirty="0" err="1"/>
              <a:t>meest</a:t>
            </a:r>
            <a:r>
              <a:rPr lang="en-US" dirty="0"/>
              <a:t> </a:t>
            </a:r>
            <a:r>
              <a:rPr lang="en-US" b="1" dirty="0" err="1"/>
              <a:t>optimale</a:t>
            </a:r>
            <a:r>
              <a:rPr lang="en-US" b="1" dirty="0"/>
              <a:t> </a:t>
            </a:r>
            <a:r>
              <a:rPr lang="en-US" b="1" dirty="0" err="1"/>
              <a:t>afstemming</a:t>
            </a:r>
            <a:r>
              <a:rPr lang="en-US" dirty="0"/>
              <a:t> </a:t>
            </a:r>
            <a:r>
              <a:rPr lang="en-US" dirty="0" err="1"/>
              <a:t>tussen</a:t>
            </a:r>
            <a:r>
              <a:rPr lang="en-US" dirty="0"/>
              <a:t>- </a:t>
            </a:r>
            <a:r>
              <a:rPr lang="en-US" b="1" dirty="0" err="1"/>
              <a:t>schepen</a:t>
            </a:r>
            <a:r>
              <a:rPr lang="en-US" b="1" dirty="0"/>
              <a:t> &amp; </a:t>
            </a:r>
            <a:r>
              <a:rPr lang="en-US" b="1" dirty="0" err="1"/>
              <a:t>objecten</a:t>
            </a:r>
            <a:endParaRPr lang="en-US"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7</a:t>
            </a:fld>
            <a:endParaRPr lang="en-US" dirty="0"/>
          </a:p>
        </p:txBody>
      </p:sp>
      <p:sp>
        <p:nvSpPr>
          <p:cNvPr id="16" name="Flowchart: Process 15"/>
          <p:cNvSpPr/>
          <p:nvPr/>
        </p:nvSpPr>
        <p:spPr bwMode="gray">
          <a:xfrm>
            <a:off x="5896887"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20" name="Straight Connector 19"/>
          <p:cNvCxnSpPr/>
          <p:nvPr/>
        </p:nvCxnSpPr>
        <p:spPr bwMode="gray">
          <a:xfrm>
            <a:off x="589310" y="1432553"/>
            <a:ext cx="11305309" cy="0"/>
          </a:xfrm>
          <a:prstGeom prst="line">
            <a:avLst/>
          </a:prstGeom>
          <a:noFill/>
          <a:ln w="12700">
            <a:solidFill>
              <a:schemeClr val="accent1"/>
            </a:solidFill>
            <a:prstDash val="dash"/>
            <a:round/>
            <a:headEnd/>
            <a:tailEnd/>
          </a:ln>
          <a:effectLst/>
        </p:spPr>
      </p:cxnSp>
      <p:cxnSp>
        <p:nvCxnSpPr>
          <p:cNvPr id="21" name="Straight Connector 20"/>
          <p:cNvCxnSpPr/>
          <p:nvPr/>
        </p:nvCxnSpPr>
        <p:spPr bwMode="gray">
          <a:xfrm>
            <a:off x="519312" y="3130527"/>
            <a:ext cx="11305309" cy="0"/>
          </a:xfrm>
          <a:prstGeom prst="line">
            <a:avLst/>
          </a:prstGeom>
          <a:noFill/>
          <a:ln w="12700">
            <a:solidFill>
              <a:schemeClr val="accent1"/>
            </a:solidFill>
            <a:prstDash val="dash"/>
            <a:round/>
            <a:headEnd/>
            <a:tailEnd/>
          </a:ln>
          <a:effectLst/>
        </p:spPr>
      </p:cxnSp>
      <p:sp>
        <p:nvSpPr>
          <p:cNvPr id="22" name="Chevron 21"/>
          <p:cNvSpPr/>
          <p:nvPr/>
        </p:nvSpPr>
        <p:spPr bwMode="gray">
          <a:xfrm flipH="1">
            <a:off x="7566832" y="1576075"/>
            <a:ext cx="1022643"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4" name="Chevron 23"/>
          <p:cNvSpPr/>
          <p:nvPr/>
        </p:nvSpPr>
        <p:spPr bwMode="gray">
          <a:xfrm flipH="1">
            <a:off x="8508728" y="1580649"/>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7" name="Rectangle 26"/>
          <p:cNvSpPr/>
          <p:nvPr/>
        </p:nvSpPr>
        <p:spPr>
          <a:xfrm>
            <a:off x="1393842" y="4465062"/>
            <a:ext cx="3082466"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err="1" smtClean="0"/>
              <a:t>Schip</a:t>
            </a:r>
            <a:r>
              <a:rPr lang="en-US" sz="800" b="1" dirty="0" smtClean="0"/>
              <a:t>/</a:t>
            </a:r>
            <a:r>
              <a:rPr lang="en-US" sz="800" b="1" dirty="0" err="1" smtClean="0"/>
              <a:t>schepen</a:t>
            </a:r>
            <a:r>
              <a:rPr lang="en-US" sz="800" b="1" dirty="0" smtClean="0"/>
              <a:t> </a:t>
            </a:r>
            <a:r>
              <a:rPr lang="en-US" sz="800" b="1" dirty="0" err="1"/>
              <a:t>komen</a:t>
            </a:r>
            <a:r>
              <a:rPr lang="en-US" sz="800" b="1" dirty="0"/>
              <a:t> op </a:t>
            </a:r>
            <a:r>
              <a:rPr lang="en-US" sz="800" b="1" dirty="0" err="1"/>
              <a:t>brug</a:t>
            </a:r>
            <a:r>
              <a:rPr lang="en-US" sz="800" b="1" dirty="0"/>
              <a:t>  </a:t>
            </a:r>
            <a:r>
              <a:rPr lang="en-US" sz="800" b="1" dirty="0" err="1" smtClean="0"/>
              <a:t>af</a:t>
            </a:r>
            <a:r>
              <a:rPr lang="en-US" sz="800" b="1" dirty="0" smtClean="0"/>
              <a:t>. </a:t>
            </a:r>
          </a:p>
          <a:p>
            <a:pPr marL="171450" indent="-171450">
              <a:buFontTx/>
              <a:buChar char="-"/>
            </a:pPr>
            <a:r>
              <a:rPr lang="en-US" sz="800" b="1" dirty="0" err="1" smtClean="0"/>
              <a:t>Afstemming</a:t>
            </a:r>
            <a:r>
              <a:rPr lang="en-US" sz="800" b="1" dirty="0" smtClean="0"/>
              <a:t> </a:t>
            </a:r>
            <a:r>
              <a:rPr lang="en-US" sz="800" b="1" dirty="0" err="1" smtClean="0"/>
              <a:t>tussen</a:t>
            </a:r>
            <a:r>
              <a:rPr lang="en-US" sz="800" b="1" dirty="0" smtClean="0"/>
              <a:t> </a:t>
            </a:r>
            <a:r>
              <a:rPr lang="en-US" sz="800" b="1" dirty="0" err="1" smtClean="0"/>
              <a:t>schip</a:t>
            </a:r>
            <a:r>
              <a:rPr lang="en-US" sz="800" b="1" dirty="0" smtClean="0"/>
              <a:t> en object over </a:t>
            </a:r>
            <a:r>
              <a:rPr lang="en-US" sz="800" b="1" dirty="0" err="1" smtClean="0"/>
              <a:t>tijd</a:t>
            </a:r>
            <a:r>
              <a:rPr lang="en-US" sz="800" b="1" dirty="0" smtClean="0"/>
              <a:t> </a:t>
            </a:r>
            <a:r>
              <a:rPr lang="en-US" sz="800" b="1" dirty="0" err="1" smtClean="0"/>
              <a:t>brugopening</a:t>
            </a:r>
            <a:r>
              <a:rPr lang="en-US" sz="800" b="1" dirty="0" smtClean="0"/>
              <a:t>. </a:t>
            </a:r>
            <a:r>
              <a:rPr lang="en-US" sz="800" b="1" dirty="0" err="1" smtClean="0"/>
              <a:t>Schip</a:t>
            </a:r>
            <a:r>
              <a:rPr lang="en-US" sz="800" b="1" dirty="0" smtClean="0"/>
              <a:t> </a:t>
            </a:r>
            <a:r>
              <a:rPr lang="en-US" sz="800" b="1" dirty="0" err="1"/>
              <a:t>weet</a:t>
            </a:r>
            <a:r>
              <a:rPr lang="en-US" sz="800" b="1" dirty="0"/>
              <a:t> al op </a:t>
            </a:r>
            <a:r>
              <a:rPr lang="en-US" sz="800" b="1" dirty="0" err="1"/>
              <a:t>lange</a:t>
            </a:r>
            <a:r>
              <a:rPr lang="en-US" sz="800" b="1" dirty="0"/>
              <a:t> </a:t>
            </a:r>
            <a:r>
              <a:rPr lang="en-US" sz="800" b="1" dirty="0" err="1"/>
              <a:t>termijn</a:t>
            </a:r>
            <a:r>
              <a:rPr lang="en-US" sz="800" b="1" dirty="0"/>
              <a:t> het interval </a:t>
            </a:r>
            <a:r>
              <a:rPr lang="en-US" sz="800" b="1" dirty="0" err="1"/>
              <a:t>wanneer</a:t>
            </a:r>
            <a:r>
              <a:rPr lang="en-US" sz="800" b="1" dirty="0"/>
              <a:t> </a:t>
            </a:r>
            <a:r>
              <a:rPr lang="en-US" sz="800" b="1" dirty="0" err="1"/>
              <a:t>brug</a:t>
            </a:r>
            <a:r>
              <a:rPr lang="en-US" sz="800" b="1" dirty="0"/>
              <a:t> open </a:t>
            </a:r>
            <a:r>
              <a:rPr lang="en-US" sz="800" b="1" dirty="0" err="1"/>
              <a:t>gaat</a:t>
            </a:r>
            <a:r>
              <a:rPr lang="en-US" sz="800" b="1" dirty="0"/>
              <a:t> en </a:t>
            </a:r>
            <a:r>
              <a:rPr lang="en-US" sz="800" b="1" dirty="0" err="1"/>
              <a:t>dat</a:t>
            </a:r>
            <a:r>
              <a:rPr lang="en-US" sz="800" b="1" dirty="0"/>
              <a:t> </a:t>
            </a:r>
            <a:r>
              <a:rPr lang="en-US" sz="800" b="1" dirty="0" err="1"/>
              <a:t>hij</a:t>
            </a:r>
            <a:r>
              <a:rPr lang="en-US" sz="800" b="1" dirty="0"/>
              <a:t> </a:t>
            </a:r>
            <a:r>
              <a:rPr lang="en-US" sz="800" b="1" dirty="0" err="1"/>
              <a:t>een</a:t>
            </a:r>
            <a:r>
              <a:rPr lang="en-US" sz="800" b="1" dirty="0"/>
              <a:t> </a:t>
            </a:r>
            <a:r>
              <a:rPr lang="en-US" sz="800" b="1" dirty="0" err="1"/>
              <a:t>plek</a:t>
            </a:r>
            <a:r>
              <a:rPr lang="en-US" sz="800" b="1" dirty="0"/>
              <a:t> </a:t>
            </a:r>
            <a:r>
              <a:rPr lang="en-US" sz="800" b="1" dirty="0" err="1"/>
              <a:t>heeft</a:t>
            </a:r>
            <a:r>
              <a:rPr lang="en-US" sz="800" b="1" dirty="0"/>
              <a:t> in </a:t>
            </a:r>
            <a:r>
              <a:rPr lang="en-US" sz="800" b="1" dirty="0" err="1"/>
              <a:t>dit</a:t>
            </a:r>
            <a:r>
              <a:rPr lang="en-US" sz="800" b="1" dirty="0"/>
              <a:t> </a:t>
            </a:r>
            <a:r>
              <a:rPr lang="en-US" sz="800" b="1" dirty="0" smtClean="0"/>
              <a:t>interval.  Op </a:t>
            </a:r>
            <a:r>
              <a:rPr lang="en-US" sz="800" b="1" dirty="0" err="1" smtClean="0"/>
              <a:t>kortere</a:t>
            </a:r>
            <a:r>
              <a:rPr lang="en-US" sz="800" b="1" dirty="0" smtClean="0"/>
              <a:t> </a:t>
            </a:r>
            <a:r>
              <a:rPr lang="en-US" sz="800" b="1" dirty="0" err="1" smtClean="0"/>
              <a:t>termijn</a:t>
            </a:r>
            <a:r>
              <a:rPr lang="en-US" sz="800" b="1" dirty="0" smtClean="0"/>
              <a:t> </a:t>
            </a:r>
            <a:r>
              <a:rPr lang="en-US" sz="800" b="1" dirty="0" err="1" smtClean="0"/>
              <a:t>krijgt</a:t>
            </a:r>
            <a:r>
              <a:rPr lang="en-US" sz="800" b="1" dirty="0" smtClean="0"/>
              <a:t> </a:t>
            </a:r>
            <a:r>
              <a:rPr lang="en-US" sz="800" b="1" dirty="0" err="1" smtClean="0"/>
              <a:t>hij</a:t>
            </a:r>
            <a:r>
              <a:rPr lang="en-US" sz="800" b="1" dirty="0" smtClean="0"/>
              <a:t> de </a:t>
            </a:r>
            <a:r>
              <a:rPr lang="en-US" sz="800" b="1" dirty="0" err="1" smtClean="0"/>
              <a:t>preciese</a:t>
            </a:r>
            <a:r>
              <a:rPr lang="en-US" sz="800" b="1" dirty="0" smtClean="0"/>
              <a:t> </a:t>
            </a:r>
            <a:r>
              <a:rPr lang="en-US" sz="800" b="1" dirty="0" err="1" smtClean="0"/>
              <a:t>tijd</a:t>
            </a:r>
            <a:r>
              <a:rPr lang="en-US" sz="800" b="1" dirty="0" smtClean="0"/>
              <a:t>.</a:t>
            </a:r>
            <a:endParaRPr lang="en-US" sz="800" b="1" dirty="0"/>
          </a:p>
        </p:txBody>
      </p:sp>
      <p:sp>
        <p:nvSpPr>
          <p:cNvPr id="29" name="Rectangle 28"/>
          <p:cNvSpPr/>
          <p:nvPr/>
        </p:nvSpPr>
        <p:spPr>
          <a:xfrm>
            <a:off x="1393841" y="5795654"/>
            <a:ext cx="2951145" cy="492443"/>
          </a:xfrm>
          <a:prstGeom prst="rect">
            <a:avLst/>
          </a:prstGeom>
        </p:spPr>
        <p:txBody>
          <a:bodyPr wrap="square" tIns="0" bIns="0">
            <a:spAutoFit/>
          </a:bodyPr>
          <a:lstStyle/>
          <a:p>
            <a:pPr marL="171450" indent="-171450">
              <a:buFontTx/>
              <a:buChar char="-"/>
            </a:pPr>
            <a:r>
              <a:rPr lang="en-US" sz="800" dirty="0" err="1" smtClean="0"/>
              <a:t>Korte</a:t>
            </a:r>
            <a:r>
              <a:rPr lang="en-US" sz="800" dirty="0" smtClean="0"/>
              <a:t> </a:t>
            </a:r>
            <a:r>
              <a:rPr lang="en-US" sz="800" dirty="0" err="1" smtClean="0"/>
              <a:t>termijn</a:t>
            </a:r>
            <a:r>
              <a:rPr lang="en-US" sz="800" dirty="0" smtClean="0"/>
              <a:t> burg </a:t>
            </a:r>
            <a:r>
              <a:rPr lang="en-US" sz="800" dirty="0" err="1" smtClean="0"/>
              <a:t>openening</a:t>
            </a:r>
            <a:r>
              <a:rPr lang="en-US" sz="800" dirty="0" smtClean="0"/>
              <a:t> en </a:t>
            </a:r>
            <a:r>
              <a:rPr lang="en-US" sz="800" dirty="0" err="1" smtClean="0"/>
              <a:t>volgorde</a:t>
            </a:r>
            <a:r>
              <a:rPr lang="en-US" sz="800" dirty="0" smtClean="0"/>
              <a:t> </a:t>
            </a:r>
            <a:r>
              <a:rPr lang="en-US" sz="800" dirty="0" err="1" smtClean="0"/>
              <a:t>schepen</a:t>
            </a:r>
            <a:r>
              <a:rPr lang="en-US" sz="800" dirty="0" smtClean="0"/>
              <a:t> </a:t>
            </a:r>
            <a:r>
              <a:rPr lang="en-US" sz="800" dirty="0" err="1" smtClean="0"/>
              <a:t>berekend</a:t>
            </a:r>
            <a:r>
              <a:rPr lang="en-US" sz="800" dirty="0" smtClean="0"/>
              <a:t> op basis van </a:t>
            </a:r>
            <a:r>
              <a:rPr lang="en-US" sz="800" dirty="0" err="1" smtClean="0"/>
              <a:t>ideale</a:t>
            </a:r>
            <a:r>
              <a:rPr lang="en-US" sz="800" dirty="0" smtClean="0"/>
              <a:t> </a:t>
            </a:r>
            <a:r>
              <a:rPr lang="en-US" sz="800" dirty="0" err="1" smtClean="0"/>
              <a:t>combinatie</a:t>
            </a:r>
            <a:r>
              <a:rPr lang="en-US" sz="800" dirty="0" smtClean="0"/>
              <a:t> </a:t>
            </a:r>
            <a:r>
              <a:rPr lang="en-US" sz="800" dirty="0" err="1" smtClean="0"/>
              <a:t>weg</a:t>
            </a:r>
            <a:r>
              <a:rPr lang="en-US" sz="800" dirty="0" smtClean="0"/>
              <a:t>/</a:t>
            </a:r>
            <a:r>
              <a:rPr lang="en-US" sz="800" dirty="0" err="1" smtClean="0"/>
              <a:t>trein</a:t>
            </a:r>
            <a:r>
              <a:rPr lang="en-US" sz="800" dirty="0" smtClean="0"/>
              <a:t>/</a:t>
            </a:r>
            <a:r>
              <a:rPr lang="en-US" sz="800" dirty="0" err="1" smtClean="0"/>
              <a:t>vaart</a:t>
            </a:r>
            <a:r>
              <a:rPr lang="en-US" sz="800" dirty="0" smtClean="0"/>
              <a:t> </a:t>
            </a:r>
            <a:r>
              <a:rPr lang="en-US" sz="800" dirty="0" err="1" smtClean="0"/>
              <a:t>verkeer</a:t>
            </a:r>
            <a:r>
              <a:rPr lang="en-US" sz="800" dirty="0" smtClean="0"/>
              <a:t> , </a:t>
            </a:r>
            <a:r>
              <a:rPr lang="en-US" sz="800" dirty="0" err="1" smtClean="0"/>
              <a:t>huidige</a:t>
            </a:r>
            <a:r>
              <a:rPr lang="en-US" sz="800" dirty="0" smtClean="0"/>
              <a:t> </a:t>
            </a:r>
            <a:r>
              <a:rPr lang="en-US" sz="800" dirty="0" err="1" smtClean="0"/>
              <a:t>locatie</a:t>
            </a:r>
            <a:r>
              <a:rPr lang="en-US" sz="800" dirty="0" smtClean="0"/>
              <a:t> </a:t>
            </a:r>
            <a:r>
              <a:rPr lang="en-US" sz="800" dirty="0" err="1" smtClean="0"/>
              <a:t>schepen</a:t>
            </a:r>
            <a:r>
              <a:rPr lang="en-US" sz="800" dirty="0" smtClean="0"/>
              <a:t> en </a:t>
            </a:r>
            <a:r>
              <a:rPr lang="en-US" sz="800" dirty="0" err="1" smtClean="0"/>
              <a:t>openingstijden</a:t>
            </a:r>
            <a:r>
              <a:rPr lang="en-US" sz="800" dirty="0" smtClean="0"/>
              <a:t> </a:t>
            </a:r>
            <a:r>
              <a:rPr lang="en-US" sz="800" dirty="0" err="1" smtClean="0"/>
              <a:t>andere</a:t>
            </a:r>
            <a:r>
              <a:rPr lang="en-US" sz="800" dirty="0" smtClean="0"/>
              <a:t> </a:t>
            </a:r>
            <a:r>
              <a:rPr lang="en-US" sz="800" dirty="0" err="1" smtClean="0"/>
              <a:t>aansluitende</a:t>
            </a:r>
            <a:r>
              <a:rPr lang="en-US" sz="800" dirty="0" smtClean="0"/>
              <a:t> </a:t>
            </a:r>
            <a:r>
              <a:rPr lang="en-US" sz="800" dirty="0" err="1" smtClean="0"/>
              <a:t>bruggen</a:t>
            </a:r>
            <a:r>
              <a:rPr lang="en-US" sz="800" dirty="0"/>
              <a:t> </a:t>
            </a:r>
            <a:r>
              <a:rPr lang="en-US" sz="800" dirty="0" smtClean="0"/>
              <a:t>op </a:t>
            </a:r>
            <a:r>
              <a:rPr lang="en-US" sz="800" dirty="0" err="1" smtClean="0"/>
              <a:t>dat</a:t>
            </a:r>
            <a:r>
              <a:rPr lang="en-US" sz="800" dirty="0" smtClean="0"/>
              <a:t> moment</a:t>
            </a:r>
            <a:endParaRPr lang="en-US" sz="800" b="1" dirty="0">
              <a:solidFill>
                <a:schemeClr val="tx2"/>
              </a:solidFill>
            </a:endParaRPr>
          </a:p>
        </p:txBody>
      </p:sp>
      <p:sp>
        <p:nvSpPr>
          <p:cNvPr id="38" name="Rectangular Callout 37"/>
          <p:cNvSpPr/>
          <p:nvPr/>
        </p:nvSpPr>
        <p:spPr>
          <a:xfrm>
            <a:off x="537029" y="4465062"/>
            <a:ext cx="769257" cy="661720"/>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Wat</a:t>
            </a:r>
          </a:p>
        </p:txBody>
      </p:sp>
      <p:sp>
        <p:nvSpPr>
          <p:cNvPr id="39" name="Rectangular Callout 38"/>
          <p:cNvSpPr/>
          <p:nvPr/>
        </p:nvSpPr>
        <p:spPr>
          <a:xfrm>
            <a:off x="537029" y="5198778"/>
            <a:ext cx="769257" cy="1089319"/>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Hoe</a:t>
            </a:r>
          </a:p>
        </p:txBody>
      </p:sp>
      <p:sp>
        <p:nvSpPr>
          <p:cNvPr id="47" name="Left Bracket 46"/>
          <p:cNvSpPr/>
          <p:nvPr/>
        </p:nvSpPr>
        <p:spPr bwMode="gray">
          <a:xfrm rot="5400000" flipH="1">
            <a:off x="8864413" y="414913"/>
            <a:ext cx="340447" cy="3189767"/>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53" name="TextBox 52"/>
          <p:cNvSpPr txBox="1"/>
          <p:nvPr/>
        </p:nvSpPr>
        <p:spPr bwMode="auto">
          <a:xfrm>
            <a:off x="7749956" y="1549078"/>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4" name="TextBox 53"/>
          <p:cNvSpPr txBox="1"/>
          <p:nvPr/>
        </p:nvSpPr>
        <p:spPr bwMode="auto">
          <a:xfrm>
            <a:off x="8661700" y="155365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2</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sp>
        <p:nvSpPr>
          <p:cNvPr id="68" name="Rectangle 67"/>
          <p:cNvSpPr/>
          <p:nvPr/>
        </p:nvSpPr>
        <p:spPr>
          <a:xfrm>
            <a:off x="5357165" y="3705585"/>
            <a:ext cx="1635493" cy="361763"/>
          </a:xfrm>
          <a:prstGeom prst="rect">
            <a:avLst/>
          </a:prstGeom>
          <a:solidFill>
            <a:schemeClr val="bg1"/>
          </a:solidFill>
          <a:ln>
            <a:solidFill>
              <a:schemeClr val="tx1"/>
            </a:solidFill>
            <a:prstDash val="dash"/>
          </a:ln>
        </p:spPr>
        <p:txBody>
          <a:bodyPr lIns="36000" tIns="36000" rIns="36000" bIns="36000">
            <a:noAutofit/>
          </a:bodyPr>
          <a:lstStyle/>
          <a:p>
            <a:pPr>
              <a:spcBef>
                <a:spcPts val="500"/>
              </a:spcBef>
              <a:buClr>
                <a:schemeClr val="accent1"/>
              </a:buClr>
              <a:buSzPct val="110000"/>
            </a:pPr>
            <a:r>
              <a:rPr lang="nl-NL" sz="700" b="1" dirty="0">
                <a:latin typeface="Arial" pitchFamily="34" charset="0"/>
              </a:rPr>
              <a:t>Korte </a:t>
            </a:r>
            <a:r>
              <a:rPr lang="nl-NL" sz="700" b="1" dirty="0" smtClean="0">
                <a:latin typeface="Arial" pitchFamily="34" charset="0"/>
              </a:rPr>
              <a:t>termijn</a:t>
            </a:r>
            <a:r>
              <a:rPr lang="nl-NL" sz="700" dirty="0" smtClean="0">
                <a:latin typeface="Arial" pitchFamily="34" charset="0"/>
              </a:rPr>
              <a:t/>
            </a:r>
            <a:br>
              <a:rPr lang="nl-NL" sz="700" dirty="0" smtClean="0">
                <a:latin typeface="Arial" pitchFamily="34" charset="0"/>
              </a:rPr>
            </a:br>
            <a:r>
              <a:rPr lang="nl-NL" sz="700" dirty="0" smtClean="0">
                <a:latin typeface="Arial" pitchFamily="34" charset="0"/>
              </a:rPr>
              <a:t>Bijv.: 8:50 </a:t>
            </a:r>
            <a:r>
              <a:rPr lang="nl-NL" sz="700" dirty="0">
                <a:latin typeface="Arial" pitchFamily="34" charset="0"/>
              </a:rPr>
              <a:t>uur open</a:t>
            </a:r>
            <a:br>
              <a:rPr lang="nl-NL" sz="700" dirty="0">
                <a:latin typeface="Arial" pitchFamily="34" charset="0"/>
              </a:rPr>
            </a:br>
            <a:r>
              <a:rPr lang="nl-NL" sz="700" dirty="0" smtClean="0">
                <a:latin typeface="Arial" pitchFamily="34" charset="0"/>
              </a:rPr>
              <a:t>Bepaling: </a:t>
            </a:r>
            <a:r>
              <a:rPr lang="nl-NL" sz="700" dirty="0">
                <a:latin typeface="Arial" pitchFamily="34" charset="0"/>
              </a:rPr>
              <a:t>Data Vaart, Weg, Trein, Brug</a:t>
            </a:r>
          </a:p>
        </p:txBody>
      </p:sp>
      <p:sp>
        <p:nvSpPr>
          <p:cNvPr id="90" name="Chevron 89"/>
          <p:cNvSpPr/>
          <p:nvPr/>
        </p:nvSpPr>
        <p:spPr bwMode="gray">
          <a:xfrm flipH="1">
            <a:off x="9479711" y="1576073"/>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2" name="Content Placeholder 2"/>
          <p:cNvSpPr>
            <a:spLocks noGrp="1"/>
          </p:cNvSpPr>
          <p:nvPr>
            <p:ph sz="quarter" idx="17"/>
          </p:nvPr>
        </p:nvSpPr>
        <p:spPr>
          <a:xfrm>
            <a:off x="5352422" y="3341106"/>
            <a:ext cx="1640236" cy="364479"/>
          </a:xfrm>
          <a:solidFill>
            <a:schemeClr val="bg1"/>
          </a:solidFill>
          <a:ln>
            <a:solidFill>
              <a:schemeClr val="tx1"/>
            </a:solidFill>
            <a:prstDash val="dash"/>
          </a:ln>
        </p:spPr>
        <p:txBody>
          <a:bodyPr lIns="36000" tIns="36000" rIns="36000" bIns="0">
            <a:noAutofit/>
          </a:bodyPr>
          <a:lstStyle/>
          <a:p>
            <a:r>
              <a:rPr lang="nl-NL" sz="700" b="1" dirty="0"/>
              <a:t>Lange termijn</a:t>
            </a:r>
            <a:r>
              <a:rPr lang="nl-NL" sz="700" dirty="0"/>
              <a:t>: </a:t>
            </a:r>
            <a:r>
              <a:rPr lang="nl-NL" sz="700" dirty="0" smtClean="0"/>
              <a:t/>
            </a:r>
            <a:br>
              <a:rPr lang="nl-NL" sz="700" dirty="0" smtClean="0"/>
            </a:br>
            <a:r>
              <a:rPr lang="nl-NL" sz="700" dirty="0" smtClean="0"/>
              <a:t>Bijv. 8:30-9:30 open - Duur</a:t>
            </a:r>
            <a:r>
              <a:rPr lang="nl-NL" sz="700" dirty="0"/>
              <a:t>: 10m</a:t>
            </a:r>
            <a:br>
              <a:rPr lang="nl-NL" sz="700" dirty="0"/>
            </a:br>
            <a:r>
              <a:rPr lang="nl-NL" sz="700" dirty="0"/>
              <a:t>Bepaling: Historische </a:t>
            </a:r>
            <a:r>
              <a:rPr lang="nl-NL" sz="700" dirty="0" smtClean="0"/>
              <a:t>Data</a:t>
            </a:r>
          </a:p>
        </p:txBody>
      </p:sp>
      <p:sp>
        <p:nvSpPr>
          <p:cNvPr id="124" name="TextBox 123"/>
          <p:cNvSpPr txBox="1"/>
          <p:nvPr/>
        </p:nvSpPr>
        <p:spPr bwMode="auto">
          <a:xfrm>
            <a:off x="8239920" y="2249181"/>
            <a:ext cx="1007267" cy="123111"/>
          </a:xfrm>
          <a:prstGeom prst="rect">
            <a:avLst/>
          </a:prstGeom>
          <a:noFill/>
          <a:ln w="9525" algn="ctr">
            <a:noFill/>
            <a:miter lim="800000"/>
            <a:headEnd/>
            <a:tailEnd/>
          </a:ln>
          <a:effectLst/>
        </p:spPr>
        <p:txBody>
          <a:bodyPr wrap="square" lIns="0" tIns="0" rIns="0" bIns="0" rtlCol="0">
            <a:spAutoFit/>
          </a:bodyPr>
          <a:lstStyle/>
          <a:p>
            <a:pPr algn="ctr"/>
            <a:r>
              <a:rPr lang="nl-NL" sz="800" dirty="0" smtClean="0">
                <a:cs typeface="Arial" pitchFamily="34" charset="0"/>
              </a:rPr>
              <a:t>Tijds Interval</a:t>
            </a:r>
            <a:endParaRPr lang="en-US" sz="800" dirty="0" smtClean="0">
              <a:cs typeface="Arial" pitchFamily="34" charset="0"/>
            </a:endParaRPr>
          </a:p>
        </p:txBody>
      </p:sp>
      <p:cxnSp>
        <p:nvCxnSpPr>
          <p:cNvPr id="126" name="Straight Connector 125"/>
          <p:cNvCxnSpPr/>
          <p:nvPr/>
        </p:nvCxnSpPr>
        <p:spPr bwMode="gray">
          <a:xfrm>
            <a:off x="200139" y="4294919"/>
            <a:ext cx="11690347" cy="27296"/>
          </a:xfrm>
          <a:prstGeom prst="line">
            <a:avLst/>
          </a:prstGeom>
          <a:ln>
            <a:headEnd/>
            <a:tailEnd/>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a:off x="1393841" y="5291110"/>
            <a:ext cx="2951145" cy="492443"/>
          </a:xfrm>
          <a:prstGeom prst="rect">
            <a:avLst/>
          </a:prstGeom>
        </p:spPr>
        <p:txBody>
          <a:bodyPr wrap="square" tIns="0" bIns="0">
            <a:spAutoFit/>
          </a:bodyPr>
          <a:lstStyle/>
          <a:p>
            <a:pPr marL="171450" indent="-171450">
              <a:buFontTx/>
              <a:buChar char="-"/>
            </a:pPr>
            <a:r>
              <a:rPr lang="en-US" sz="800" dirty="0"/>
              <a:t>Lange </a:t>
            </a:r>
            <a:r>
              <a:rPr lang="en-US" sz="800" dirty="0" err="1"/>
              <a:t>termijn</a:t>
            </a:r>
            <a:r>
              <a:rPr lang="en-US" sz="800" dirty="0"/>
              <a:t> </a:t>
            </a:r>
            <a:r>
              <a:rPr lang="en-US" sz="800" dirty="0" err="1"/>
              <a:t>tijdinterval</a:t>
            </a:r>
            <a:r>
              <a:rPr lang="en-US" sz="800" dirty="0"/>
              <a:t> , </a:t>
            </a:r>
            <a:r>
              <a:rPr lang="en-US" sz="800" dirty="0" err="1"/>
              <a:t>duur</a:t>
            </a:r>
            <a:r>
              <a:rPr lang="en-US" sz="800" dirty="0"/>
              <a:t> </a:t>
            </a:r>
            <a:r>
              <a:rPr lang="en-US" sz="800" dirty="0" err="1"/>
              <a:t>brugopening</a:t>
            </a:r>
            <a:r>
              <a:rPr lang="en-US" sz="800" dirty="0"/>
              <a:t> en </a:t>
            </a:r>
            <a:r>
              <a:rPr lang="en-US" sz="800" dirty="0" err="1"/>
              <a:t>daarbijhorden</a:t>
            </a:r>
            <a:r>
              <a:rPr lang="en-US" sz="800" dirty="0"/>
              <a:t> </a:t>
            </a:r>
            <a:r>
              <a:rPr lang="en-US" sz="800" dirty="0" err="1"/>
              <a:t>capaciteit</a:t>
            </a:r>
            <a:r>
              <a:rPr lang="en-US" sz="800" dirty="0"/>
              <a:t> per  </a:t>
            </a:r>
            <a:r>
              <a:rPr lang="en-US" sz="800" dirty="0" err="1"/>
              <a:t>brugopening</a:t>
            </a:r>
            <a:r>
              <a:rPr lang="en-US" sz="800" dirty="0"/>
              <a:t>  </a:t>
            </a:r>
            <a:r>
              <a:rPr lang="en-US" sz="800" dirty="0" err="1"/>
              <a:t>berekend</a:t>
            </a:r>
            <a:r>
              <a:rPr lang="en-US" sz="800" dirty="0"/>
              <a:t> op basis van </a:t>
            </a:r>
            <a:r>
              <a:rPr lang="en-US" sz="800" dirty="0" err="1"/>
              <a:t>historische</a:t>
            </a:r>
            <a:r>
              <a:rPr lang="en-US" sz="800" dirty="0"/>
              <a:t> data , predictive </a:t>
            </a:r>
            <a:r>
              <a:rPr lang="en-US" sz="800" dirty="0" err="1"/>
              <a:t>factoreren</a:t>
            </a:r>
            <a:r>
              <a:rPr lang="en-US" sz="800" dirty="0"/>
              <a:t> &amp; forecast  </a:t>
            </a:r>
            <a:r>
              <a:rPr lang="en-US" sz="800" dirty="0" err="1"/>
              <a:t>verladers</a:t>
            </a:r>
            <a:r>
              <a:rPr lang="en-US" sz="800" dirty="0"/>
              <a:t> </a:t>
            </a:r>
            <a:r>
              <a:rPr lang="en-US" sz="800" dirty="0" err="1"/>
              <a:t>brug</a:t>
            </a:r>
            <a:r>
              <a:rPr lang="en-US" sz="800" dirty="0"/>
              <a:t>/</a:t>
            </a:r>
            <a:r>
              <a:rPr lang="en-US" sz="800" dirty="0" err="1"/>
              <a:t>weg</a:t>
            </a:r>
            <a:r>
              <a:rPr lang="en-US" sz="800" dirty="0"/>
              <a:t> </a:t>
            </a:r>
          </a:p>
        </p:txBody>
      </p:sp>
      <p:sp>
        <p:nvSpPr>
          <p:cNvPr id="61" name="TextBox 60"/>
          <p:cNvSpPr txBox="1"/>
          <p:nvPr/>
        </p:nvSpPr>
        <p:spPr bwMode="auto">
          <a:xfrm>
            <a:off x="5870072" y="1202551"/>
            <a:ext cx="497407" cy="123111"/>
          </a:xfrm>
          <a:prstGeom prst="rect">
            <a:avLst/>
          </a:prstGeom>
          <a:solidFill>
            <a:schemeClr val="bg1"/>
          </a:solidFill>
          <a:ln w="9525" algn="ctr">
            <a:noFill/>
            <a:miter lim="800000"/>
            <a:headEnd/>
            <a:tailEnd/>
          </a:ln>
          <a:effectLst/>
        </p:spPr>
        <p:txBody>
          <a:bodyPr wrap="square" lIns="0" tIns="0" rIns="0" bIns="0" rtlCol="0">
            <a:spAutoFit/>
          </a:bodyPr>
          <a:lstStyle/>
          <a:p>
            <a:pPr algn="ctr"/>
            <a:r>
              <a:rPr lang="nl-NL" sz="800" dirty="0" smtClean="0">
                <a:cs typeface="Arial" pitchFamily="34" charset="0"/>
              </a:rPr>
              <a:t>Verkeer</a:t>
            </a:r>
            <a:endParaRPr lang="en-US" sz="800" dirty="0" smtClean="0">
              <a:cs typeface="Arial" pitchFamily="34" charset="0"/>
            </a:endParaRPr>
          </a:p>
        </p:txBody>
      </p:sp>
      <p:sp>
        <p:nvSpPr>
          <p:cNvPr id="62" name="TextBox 61"/>
          <p:cNvSpPr txBox="1"/>
          <p:nvPr/>
        </p:nvSpPr>
        <p:spPr bwMode="auto">
          <a:xfrm>
            <a:off x="6315370" y="1199143"/>
            <a:ext cx="368201" cy="123111"/>
          </a:xfrm>
          <a:prstGeom prst="rect">
            <a:avLst/>
          </a:prstGeom>
          <a:solidFill>
            <a:schemeClr val="bg2"/>
          </a:solidFill>
          <a:ln w="9525" algn="ctr">
            <a:noFill/>
            <a:miter lim="800000"/>
            <a:headEnd/>
            <a:tailEnd/>
          </a:ln>
          <a:effectLst/>
        </p:spPr>
        <p:txBody>
          <a:bodyPr wrap="square" lIns="0" tIns="0" rIns="0" bIns="0" rtlCol="0">
            <a:spAutoFit/>
          </a:bodyPr>
          <a:lstStyle>
            <a:defPPr>
              <a:defRPr lang="en-US"/>
            </a:defPPr>
            <a:lvl1pPr>
              <a:defRPr sz="1000">
                <a:cs typeface="Arial" pitchFamily="34" charset="0"/>
              </a:defRPr>
            </a:lvl1pPr>
          </a:lstStyle>
          <a:p>
            <a:pPr algn="ctr"/>
            <a:r>
              <a:rPr lang="nl-NL" sz="800" dirty="0" smtClean="0"/>
              <a:t>Trein</a:t>
            </a:r>
          </a:p>
        </p:txBody>
      </p:sp>
      <p:sp>
        <p:nvSpPr>
          <p:cNvPr id="49" name="Rectangle 48"/>
          <p:cNvSpPr/>
          <p:nvPr/>
        </p:nvSpPr>
        <p:spPr>
          <a:xfrm>
            <a:off x="4611229" y="4465062"/>
            <a:ext cx="2820085"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smtClean="0"/>
              <a:t>Elke </a:t>
            </a:r>
            <a:r>
              <a:rPr lang="en-US" sz="800" b="1" dirty="0" err="1"/>
              <a:t>schip</a:t>
            </a:r>
            <a:r>
              <a:rPr lang="en-US" sz="800" b="1" dirty="0"/>
              <a:t> </a:t>
            </a:r>
            <a:r>
              <a:rPr lang="en-US" sz="800" b="1" dirty="0" err="1"/>
              <a:t>krijgt</a:t>
            </a:r>
            <a:r>
              <a:rPr lang="en-US" sz="800" b="1" dirty="0"/>
              <a:t> </a:t>
            </a:r>
            <a:r>
              <a:rPr lang="en-US" sz="800" b="1" dirty="0" err="1"/>
              <a:t>individueel</a:t>
            </a:r>
            <a:r>
              <a:rPr lang="en-US" sz="800" b="1" dirty="0"/>
              <a:t> </a:t>
            </a:r>
            <a:r>
              <a:rPr lang="en-US" sz="800" b="1" dirty="0" err="1"/>
              <a:t>snelheidsadvies</a:t>
            </a:r>
            <a:r>
              <a:rPr lang="en-US" sz="800" b="1" dirty="0"/>
              <a:t>. Elk </a:t>
            </a:r>
            <a:r>
              <a:rPr lang="en-US" sz="800" b="1" dirty="0" err="1"/>
              <a:t>schip</a:t>
            </a:r>
            <a:r>
              <a:rPr lang="en-US" sz="800" b="1" dirty="0"/>
              <a:t> past </a:t>
            </a:r>
            <a:r>
              <a:rPr lang="en-US" sz="800" b="1" dirty="0" err="1"/>
              <a:t>snelheid</a:t>
            </a:r>
            <a:r>
              <a:rPr lang="en-US" sz="800" b="1" dirty="0"/>
              <a:t> </a:t>
            </a:r>
            <a:r>
              <a:rPr lang="en-US" sz="800" b="1" dirty="0" err="1"/>
              <a:t>automatisch</a:t>
            </a:r>
            <a:r>
              <a:rPr lang="en-US" sz="800" b="1" dirty="0"/>
              <a:t> </a:t>
            </a:r>
            <a:r>
              <a:rPr lang="en-US" sz="800" b="1" dirty="0" err="1"/>
              <a:t>aan</a:t>
            </a:r>
            <a:r>
              <a:rPr lang="en-US" sz="800" b="1" dirty="0"/>
              <a:t> </a:t>
            </a:r>
            <a:r>
              <a:rPr lang="en-US" sz="800" b="1" dirty="0" err="1"/>
              <a:t>voor</a:t>
            </a:r>
            <a:r>
              <a:rPr lang="en-US" sz="800" b="1" dirty="0"/>
              <a:t> </a:t>
            </a:r>
            <a:r>
              <a:rPr lang="en-US" sz="800" b="1" dirty="0" err="1"/>
              <a:t>juist</a:t>
            </a:r>
            <a:r>
              <a:rPr lang="en-US" sz="800" b="1" dirty="0"/>
              <a:t> </a:t>
            </a:r>
            <a:r>
              <a:rPr lang="en-US" sz="800" b="1" dirty="0" err="1"/>
              <a:t>plek</a:t>
            </a:r>
            <a:r>
              <a:rPr lang="en-US" sz="800" b="1" dirty="0"/>
              <a:t> in </a:t>
            </a:r>
            <a:r>
              <a:rPr lang="en-US" sz="800" b="1" dirty="0" err="1"/>
              <a:t>kolonne</a:t>
            </a:r>
            <a:r>
              <a:rPr lang="en-US" sz="800" b="1" dirty="0"/>
              <a:t> </a:t>
            </a:r>
            <a:r>
              <a:rPr lang="en-US" sz="800" b="1" dirty="0" err="1"/>
              <a:t>blauwe</a:t>
            </a:r>
            <a:r>
              <a:rPr lang="en-US" sz="800" b="1" dirty="0"/>
              <a:t> golf. </a:t>
            </a:r>
          </a:p>
          <a:p>
            <a:pPr marL="171450" indent="-171450">
              <a:buFontTx/>
              <a:buChar char="-"/>
            </a:pPr>
            <a:r>
              <a:rPr lang="en-US" sz="800" b="1" dirty="0" smtClean="0"/>
              <a:t>Op </a:t>
            </a:r>
            <a:r>
              <a:rPr lang="en-US" sz="800" b="1" dirty="0"/>
              <a:t>de </a:t>
            </a:r>
            <a:r>
              <a:rPr lang="en-US" sz="800" b="1" dirty="0" err="1"/>
              <a:t>weg</a:t>
            </a:r>
            <a:r>
              <a:rPr lang="en-US" sz="800" b="1" dirty="0"/>
              <a:t> </a:t>
            </a:r>
            <a:r>
              <a:rPr lang="en-US" sz="800" b="1" dirty="0" err="1"/>
              <a:t>krijgen</a:t>
            </a:r>
            <a:r>
              <a:rPr lang="en-US" sz="800" b="1" dirty="0"/>
              <a:t> </a:t>
            </a:r>
            <a:r>
              <a:rPr lang="en-US" sz="800" b="1" dirty="0" err="1"/>
              <a:t>automobilisten</a:t>
            </a:r>
            <a:r>
              <a:rPr lang="en-US" sz="800" b="1" dirty="0"/>
              <a:t> via Borden en navigate </a:t>
            </a:r>
            <a:r>
              <a:rPr lang="en-US" sz="800" b="1" dirty="0" err="1"/>
              <a:t>ook</a:t>
            </a:r>
            <a:r>
              <a:rPr lang="en-US" sz="800" b="1" dirty="0"/>
              <a:t> </a:t>
            </a:r>
            <a:r>
              <a:rPr lang="en-US" sz="800" b="1" dirty="0" err="1"/>
              <a:t>individueel</a:t>
            </a:r>
            <a:r>
              <a:rPr lang="en-US" sz="800" b="1" dirty="0"/>
              <a:t> </a:t>
            </a:r>
            <a:r>
              <a:rPr lang="en-US" sz="800" b="1" dirty="0" err="1"/>
              <a:t>advies</a:t>
            </a:r>
            <a:r>
              <a:rPr lang="en-US" sz="800" b="1" dirty="0"/>
              <a:t> </a:t>
            </a:r>
            <a:r>
              <a:rPr lang="en-US" sz="800" b="1" dirty="0" err="1"/>
              <a:t>voor</a:t>
            </a:r>
            <a:r>
              <a:rPr lang="en-US" sz="800" b="1" dirty="0"/>
              <a:t> </a:t>
            </a:r>
            <a:r>
              <a:rPr lang="en-US" sz="800" b="1" dirty="0" err="1"/>
              <a:t>groene</a:t>
            </a:r>
            <a:r>
              <a:rPr lang="en-US" sz="800" b="1" dirty="0"/>
              <a:t> golf.</a:t>
            </a:r>
          </a:p>
        </p:txBody>
      </p:sp>
      <p:sp>
        <p:nvSpPr>
          <p:cNvPr id="55" name="Rectangle 54"/>
          <p:cNvSpPr/>
          <p:nvPr/>
        </p:nvSpPr>
        <p:spPr>
          <a:xfrm>
            <a:off x="4619668" y="5291110"/>
            <a:ext cx="2820085" cy="830997"/>
          </a:xfrm>
          <a:prstGeom prst="rect">
            <a:avLst/>
          </a:prstGeom>
        </p:spPr>
        <p:txBody>
          <a:bodyPr wrap="square">
            <a:spAutoFit/>
          </a:bodyPr>
          <a:lstStyle/>
          <a:p>
            <a:pPr marL="171450" indent="-171450">
              <a:buFontTx/>
              <a:buChar char="-"/>
            </a:pPr>
            <a:r>
              <a:rPr lang="en-US" sz="800" dirty="0" smtClean="0"/>
              <a:t>Of: </a:t>
            </a:r>
            <a:r>
              <a:rPr lang="en-US" sz="800" dirty="0" err="1" smtClean="0"/>
              <a:t>Integratie</a:t>
            </a:r>
            <a:r>
              <a:rPr lang="en-US" sz="800" dirty="0" smtClean="0"/>
              <a:t> </a:t>
            </a:r>
            <a:r>
              <a:rPr lang="en-US" sz="800" dirty="0"/>
              <a:t>in </a:t>
            </a:r>
            <a:r>
              <a:rPr lang="en-US" sz="800" dirty="0" err="1" smtClean="0"/>
              <a:t>aansturing</a:t>
            </a:r>
            <a:r>
              <a:rPr lang="en-US" sz="800" dirty="0" smtClean="0"/>
              <a:t>/</a:t>
            </a:r>
            <a:r>
              <a:rPr lang="en-US" sz="800" dirty="0" err="1" smtClean="0"/>
              <a:t>navigatie</a:t>
            </a:r>
            <a:r>
              <a:rPr lang="en-US" sz="800" dirty="0"/>
              <a:t>/</a:t>
            </a:r>
            <a:r>
              <a:rPr lang="en-US" sz="800" dirty="0" smtClean="0"/>
              <a:t>board computers</a:t>
            </a:r>
          </a:p>
          <a:p>
            <a:pPr marL="171450" indent="-171450">
              <a:buFontTx/>
              <a:buChar char="-"/>
            </a:pPr>
            <a:r>
              <a:rPr lang="en-US" sz="800" dirty="0" smtClean="0"/>
              <a:t>Of </a:t>
            </a:r>
            <a:r>
              <a:rPr lang="en-US" sz="800" dirty="0" err="1" smtClean="0"/>
              <a:t>manuele</a:t>
            </a:r>
            <a:r>
              <a:rPr lang="en-US" sz="800" dirty="0" smtClean="0"/>
              <a:t> </a:t>
            </a:r>
            <a:r>
              <a:rPr lang="en-US" sz="800" dirty="0" err="1" smtClean="0"/>
              <a:t>aanpassing</a:t>
            </a:r>
            <a:r>
              <a:rPr lang="en-US" sz="800" dirty="0" smtClean="0"/>
              <a:t> door </a:t>
            </a:r>
            <a:r>
              <a:rPr lang="en-US" sz="800" dirty="0" err="1" smtClean="0"/>
              <a:t>communicatie</a:t>
            </a:r>
            <a:r>
              <a:rPr lang="en-US" sz="800" dirty="0" smtClean="0"/>
              <a:t> </a:t>
            </a:r>
            <a:r>
              <a:rPr lang="en-US" sz="800" dirty="0" err="1" smtClean="0"/>
              <a:t>naar</a:t>
            </a:r>
            <a:r>
              <a:rPr lang="en-US" sz="800" dirty="0" smtClean="0"/>
              <a:t> </a:t>
            </a:r>
            <a:r>
              <a:rPr lang="en-US" sz="800" dirty="0" err="1" smtClean="0"/>
              <a:t>schipp</a:t>
            </a:r>
            <a:r>
              <a:rPr lang="en-US" sz="800" dirty="0" smtClean="0"/>
              <a:t> (</a:t>
            </a:r>
            <a:r>
              <a:rPr lang="en-US" sz="800" dirty="0" err="1" smtClean="0"/>
              <a:t>bijv</a:t>
            </a:r>
            <a:r>
              <a:rPr lang="en-US" sz="800" dirty="0" smtClean="0"/>
              <a:t>: Gamification </a:t>
            </a:r>
            <a:r>
              <a:rPr lang="en-US" sz="800" dirty="0" err="1" smtClean="0"/>
              <a:t>toepassing</a:t>
            </a:r>
            <a:r>
              <a:rPr lang="en-US" sz="800" dirty="0" smtClean="0"/>
              <a:t> om </a:t>
            </a:r>
            <a:r>
              <a:rPr lang="en-US" sz="800" dirty="0" err="1" smtClean="0"/>
              <a:t>schippers</a:t>
            </a:r>
            <a:r>
              <a:rPr lang="en-US" sz="800" dirty="0" smtClean="0"/>
              <a:t> </a:t>
            </a:r>
            <a:r>
              <a:rPr lang="en-US" sz="800" dirty="0" err="1" smtClean="0"/>
              <a:t>individueel</a:t>
            </a:r>
            <a:r>
              <a:rPr lang="en-US" sz="800" dirty="0" smtClean="0"/>
              <a:t> </a:t>
            </a:r>
            <a:r>
              <a:rPr lang="en-US" sz="800" dirty="0" err="1" smtClean="0"/>
              <a:t>te</a:t>
            </a:r>
            <a:r>
              <a:rPr lang="en-US" sz="800" dirty="0" smtClean="0"/>
              <a:t> </a:t>
            </a:r>
            <a:r>
              <a:rPr lang="en-US" sz="800" dirty="0" err="1" smtClean="0"/>
              <a:t>motiveren</a:t>
            </a:r>
            <a:r>
              <a:rPr lang="en-US" sz="800" dirty="0" smtClean="0"/>
              <a:t> </a:t>
            </a:r>
            <a:r>
              <a:rPr lang="en-US" sz="800" dirty="0" err="1" smtClean="0"/>
              <a:t>ideaal</a:t>
            </a:r>
            <a:r>
              <a:rPr lang="en-US" sz="800" dirty="0" smtClean="0"/>
              <a:t>  </a:t>
            </a:r>
            <a:r>
              <a:rPr lang="en-US" sz="800" dirty="0" err="1" smtClean="0"/>
              <a:t>vaar</a:t>
            </a:r>
            <a:r>
              <a:rPr lang="en-US" sz="800" dirty="0" smtClean="0"/>
              <a:t> </a:t>
            </a:r>
            <a:r>
              <a:rPr lang="en-US" sz="800" dirty="0" err="1" smtClean="0"/>
              <a:t>gedrag</a:t>
            </a:r>
            <a:r>
              <a:rPr lang="en-US" sz="800" dirty="0" smtClean="0"/>
              <a:t> </a:t>
            </a:r>
            <a:r>
              <a:rPr lang="en-US" sz="800" dirty="0" err="1" smtClean="0"/>
              <a:t>te</a:t>
            </a:r>
            <a:r>
              <a:rPr lang="en-US" sz="800" dirty="0" smtClean="0"/>
              <a:t> </a:t>
            </a:r>
            <a:r>
              <a:rPr lang="en-US" sz="800" dirty="0" err="1" smtClean="0"/>
              <a:t>tonen</a:t>
            </a:r>
            <a:r>
              <a:rPr lang="en-US" sz="800" dirty="0" smtClean="0"/>
              <a:t>)</a:t>
            </a:r>
          </a:p>
          <a:p>
            <a:pPr marL="171450" indent="-171450">
              <a:buFontTx/>
              <a:buChar char="-"/>
            </a:pPr>
            <a:r>
              <a:rPr lang="en-US" sz="800" dirty="0" err="1" smtClean="0"/>
              <a:t>Weg</a:t>
            </a:r>
            <a:r>
              <a:rPr lang="en-US" sz="800" dirty="0" smtClean="0"/>
              <a:t>: </a:t>
            </a:r>
            <a:r>
              <a:rPr lang="en-US" sz="800" dirty="0" err="1" smtClean="0"/>
              <a:t>Adviesborden</a:t>
            </a:r>
            <a:r>
              <a:rPr lang="en-US" sz="800" dirty="0" smtClean="0"/>
              <a:t> </a:t>
            </a:r>
            <a:r>
              <a:rPr lang="en-US" sz="800" dirty="0" err="1" smtClean="0"/>
              <a:t>omhoog</a:t>
            </a:r>
            <a:r>
              <a:rPr lang="en-US" sz="800" dirty="0" smtClean="0"/>
              <a:t> charm </a:t>
            </a:r>
            <a:r>
              <a:rPr lang="en-US" sz="800" dirty="0" err="1" smtClean="0"/>
              <a:t>netwerk</a:t>
            </a:r>
            <a:r>
              <a:rPr lang="en-US" sz="800" dirty="0" smtClean="0"/>
              <a:t> en/of </a:t>
            </a:r>
            <a:r>
              <a:rPr lang="en-US" sz="800" dirty="0" err="1" smtClean="0"/>
              <a:t>onbaord</a:t>
            </a:r>
            <a:r>
              <a:rPr lang="en-US" sz="800" dirty="0" smtClean="0"/>
              <a:t> </a:t>
            </a:r>
            <a:r>
              <a:rPr lang="en-US" sz="800" dirty="0" err="1" smtClean="0"/>
              <a:t>navigatie</a:t>
            </a:r>
            <a:endParaRPr lang="en-US" sz="800" dirty="0" smtClean="0"/>
          </a:p>
        </p:txBody>
      </p:sp>
      <p:sp>
        <p:nvSpPr>
          <p:cNvPr id="56" name="Rectangle 55"/>
          <p:cNvSpPr/>
          <p:nvPr/>
        </p:nvSpPr>
        <p:spPr>
          <a:xfrm>
            <a:off x="7431315" y="5449405"/>
            <a:ext cx="2347223" cy="692497"/>
          </a:xfrm>
          <a:prstGeom prst="rect">
            <a:avLst/>
          </a:prstGeom>
        </p:spPr>
        <p:txBody>
          <a:bodyPr wrap="square" tIns="0" bIns="0">
            <a:spAutoFit/>
          </a:bodyPr>
          <a:lstStyle/>
          <a:p>
            <a:pPr marL="171450" indent="-171450">
              <a:buFontTx/>
              <a:buChar char="-"/>
            </a:pPr>
            <a:r>
              <a:rPr lang="en-US" sz="750" dirty="0"/>
              <a:t>Op het moment </a:t>
            </a:r>
            <a:r>
              <a:rPr lang="en-US" sz="750" dirty="0" err="1"/>
              <a:t>dat</a:t>
            </a:r>
            <a:r>
              <a:rPr lang="en-US" sz="750" dirty="0"/>
              <a:t> het </a:t>
            </a:r>
            <a:r>
              <a:rPr lang="en-US" sz="750" dirty="0" err="1"/>
              <a:t>eerste</a:t>
            </a:r>
            <a:r>
              <a:rPr lang="en-US" sz="750" dirty="0"/>
              <a:t> </a:t>
            </a:r>
            <a:r>
              <a:rPr lang="en-US" sz="750" dirty="0" err="1"/>
              <a:t>schip</a:t>
            </a:r>
            <a:r>
              <a:rPr lang="en-US" sz="750" dirty="0"/>
              <a:t> </a:t>
            </a:r>
            <a:r>
              <a:rPr lang="en-US" sz="750" dirty="0" err="1"/>
              <a:t>uit</a:t>
            </a:r>
            <a:r>
              <a:rPr lang="en-US" sz="750" dirty="0"/>
              <a:t> de </a:t>
            </a:r>
            <a:r>
              <a:rPr lang="en-US" sz="750" dirty="0" err="1"/>
              <a:t>colonne</a:t>
            </a:r>
            <a:r>
              <a:rPr lang="en-US" sz="750" dirty="0"/>
              <a:t> op de </a:t>
            </a:r>
            <a:r>
              <a:rPr lang="en-US" sz="750" dirty="0" err="1"/>
              <a:t>brug</a:t>
            </a:r>
            <a:r>
              <a:rPr lang="en-US" sz="750" dirty="0"/>
              <a:t> </a:t>
            </a:r>
            <a:r>
              <a:rPr lang="en-US" sz="750" dirty="0" err="1"/>
              <a:t>afvaart</a:t>
            </a:r>
            <a:r>
              <a:rPr lang="en-US" sz="750" dirty="0"/>
              <a:t> </a:t>
            </a:r>
            <a:r>
              <a:rPr lang="en-US" sz="750" dirty="0" err="1"/>
              <a:t>communiceert</a:t>
            </a:r>
            <a:r>
              <a:rPr lang="en-US" sz="750" dirty="0"/>
              <a:t> </a:t>
            </a:r>
            <a:r>
              <a:rPr lang="en-US" sz="750" dirty="0" err="1"/>
              <a:t>deze</a:t>
            </a:r>
            <a:r>
              <a:rPr lang="en-US" sz="750" dirty="0"/>
              <a:t> met de </a:t>
            </a:r>
            <a:r>
              <a:rPr lang="en-US" sz="750" dirty="0" err="1"/>
              <a:t>brug</a:t>
            </a:r>
            <a:r>
              <a:rPr lang="en-US" sz="750" dirty="0"/>
              <a:t> &amp; </a:t>
            </a:r>
            <a:r>
              <a:rPr lang="en-US" sz="750" dirty="0" err="1"/>
              <a:t>wordt</a:t>
            </a:r>
            <a:r>
              <a:rPr lang="en-US" sz="750" dirty="0"/>
              <a:t> de </a:t>
            </a:r>
            <a:r>
              <a:rPr lang="en-US" sz="750" dirty="0" err="1"/>
              <a:t>brug</a:t>
            </a:r>
            <a:r>
              <a:rPr lang="en-US" sz="750" dirty="0"/>
              <a:t> op het </a:t>
            </a:r>
            <a:r>
              <a:rPr lang="en-US" sz="750" dirty="0" err="1"/>
              <a:t>ideale</a:t>
            </a:r>
            <a:r>
              <a:rPr lang="en-US" sz="750" dirty="0"/>
              <a:t> moment </a:t>
            </a:r>
            <a:r>
              <a:rPr lang="en-US" sz="750" dirty="0" err="1"/>
              <a:t>automatisch</a:t>
            </a:r>
            <a:r>
              <a:rPr lang="en-US" sz="750" dirty="0"/>
              <a:t> </a:t>
            </a:r>
            <a:r>
              <a:rPr lang="en-US" sz="750" dirty="0" err="1"/>
              <a:t>geopend</a:t>
            </a:r>
            <a:r>
              <a:rPr lang="en-US" sz="750" dirty="0"/>
              <a:t>. (</a:t>
            </a:r>
            <a:r>
              <a:rPr lang="en-US" sz="750" dirty="0" err="1"/>
              <a:t>stipte</a:t>
            </a:r>
            <a:r>
              <a:rPr lang="en-US" sz="750" dirty="0"/>
              <a:t> opening </a:t>
            </a:r>
            <a:r>
              <a:rPr lang="en-US" sz="750" dirty="0" err="1"/>
              <a:t>essntieel</a:t>
            </a:r>
            <a:r>
              <a:rPr lang="en-US" sz="750" dirty="0"/>
              <a:t> </a:t>
            </a:r>
            <a:r>
              <a:rPr lang="en-US" sz="750" dirty="0" err="1"/>
              <a:t>voor</a:t>
            </a:r>
            <a:r>
              <a:rPr lang="en-US" sz="750" dirty="0"/>
              <a:t> het </a:t>
            </a:r>
            <a:r>
              <a:rPr lang="en-US" sz="750" dirty="0" err="1"/>
              <a:t>laten</a:t>
            </a:r>
            <a:r>
              <a:rPr lang="en-US" sz="750" dirty="0"/>
              <a:t> </a:t>
            </a:r>
            <a:r>
              <a:rPr lang="en-US" sz="750" dirty="0" err="1"/>
              <a:t>werken</a:t>
            </a:r>
            <a:r>
              <a:rPr lang="en-US" sz="750" dirty="0"/>
              <a:t> van de </a:t>
            </a:r>
            <a:r>
              <a:rPr lang="en-US" sz="750" dirty="0" err="1"/>
              <a:t>blauwe</a:t>
            </a:r>
            <a:r>
              <a:rPr lang="en-US" sz="750" dirty="0"/>
              <a:t> golf!)</a:t>
            </a:r>
          </a:p>
        </p:txBody>
      </p:sp>
      <p:sp>
        <p:nvSpPr>
          <p:cNvPr id="57" name="Rectangle 56"/>
          <p:cNvSpPr/>
          <p:nvPr/>
        </p:nvSpPr>
        <p:spPr>
          <a:xfrm>
            <a:off x="7431314" y="4465062"/>
            <a:ext cx="2110985" cy="492443"/>
          </a:xfrm>
          <a:prstGeom prst="rect">
            <a:avLst/>
          </a:prstGeom>
          <a:solidFill>
            <a:schemeClr val="bg1"/>
          </a:solidFill>
          <a:ln>
            <a:solidFill>
              <a:schemeClr val="bg1"/>
            </a:solidFill>
            <a:prstDash val="solid"/>
          </a:ln>
        </p:spPr>
        <p:txBody>
          <a:bodyPr wrap="square" tIns="0" bIns="0">
            <a:spAutoFit/>
          </a:bodyPr>
          <a:lstStyle/>
          <a:p>
            <a:pPr marL="171450" indent="-171450">
              <a:buFontTx/>
              <a:buChar char="-"/>
            </a:pPr>
            <a:r>
              <a:rPr lang="en-US" sz="800" b="1" dirty="0" err="1"/>
              <a:t>Autonome</a:t>
            </a:r>
            <a:r>
              <a:rPr lang="en-US" sz="800" b="1" dirty="0"/>
              <a:t> </a:t>
            </a:r>
            <a:r>
              <a:rPr lang="en-US" sz="800" b="1" dirty="0" err="1"/>
              <a:t>brug</a:t>
            </a:r>
            <a:r>
              <a:rPr lang="en-US" sz="800" b="1" dirty="0"/>
              <a:t> </a:t>
            </a:r>
            <a:r>
              <a:rPr lang="en-US" sz="800" b="1" dirty="0" err="1"/>
              <a:t>aansturing</a:t>
            </a:r>
            <a:r>
              <a:rPr lang="en-US" sz="800" b="1" dirty="0"/>
              <a:t> op </a:t>
            </a:r>
            <a:r>
              <a:rPr lang="en-US" sz="800" b="1" dirty="0" err="1"/>
              <a:t>afstand</a:t>
            </a:r>
            <a:r>
              <a:rPr lang="en-US" sz="800" b="1" dirty="0"/>
              <a:t> . </a:t>
            </a:r>
            <a:r>
              <a:rPr lang="en-US" sz="800" b="1" dirty="0" err="1"/>
              <a:t>Brug</a:t>
            </a:r>
            <a:r>
              <a:rPr lang="en-US" sz="800" b="1" dirty="0"/>
              <a:t> open en </a:t>
            </a:r>
            <a:r>
              <a:rPr lang="en-US" sz="800" b="1" dirty="0" err="1"/>
              <a:t>Schepen</a:t>
            </a:r>
            <a:r>
              <a:rPr lang="en-US" sz="800" b="1" dirty="0"/>
              <a:t> in </a:t>
            </a:r>
            <a:r>
              <a:rPr lang="en-US" sz="800" b="1" dirty="0" err="1"/>
              <a:t>kolonnen</a:t>
            </a:r>
            <a:r>
              <a:rPr lang="en-US" sz="800" b="1" dirty="0"/>
              <a:t> </a:t>
            </a:r>
            <a:r>
              <a:rPr lang="en-US" sz="800" b="1" dirty="0" err="1"/>
              <a:t>als</a:t>
            </a:r>
            <a:r>
              <a:rPr lang="en-US" sz="800" b="1" dirty="0"/>
              <a:t> </a:t>
            </a:r>
            <a:r>
              <a:rPr lang="en-US" sz="800" b="1" dirty="0" err="1"/>
              <a:t>blauwe</a:t>
            </a:r>
            <a:r>
              <a:rPr lang="en-US" sz="800" b="1" dirty="0"/>
              <a:t> golf door </a:t>
            </a:r>
            <a:r>
              <a:rPr lang="en-US" sz="800" b="1" dirty="0" err="1"/>
              <a:t>sluis</a:t>
            </a:r>
            <a:r>
              <a:rPr lang="en-US" sz="800" b="1" dirty="0"/>
              <a:t>.</a:t>
            </a:r>
          </a:p>
        </p:txBody>
      </p:sp>
      <p:sp>
        <p:nvSpPr>
          <p:cNvPr id="63" name="Rectangle 62"/>
          <p:cNvSpPr/>
          <p:nvPr/>
        </p:nvSpPr>
        <p:spPr>
          <a:xfrm>
            <a:off x="7431314" y="5231781"/>
            <a:ext cx="2235199" cy="230832"/>
          </a:xfrm>
          <a:prstGeom prst="rect">
            <a:avLst/>
          </a:prstGeom>
        </p:spPr>
        <p:txBody>
          <a:bodyPr wrap="square" tIns="0" bIns="0">
            <a:spAutoFit/>
          </a:bodyPr>
          <a:lstStyle/>
          <a:p>
            <a:pPr marL="171450" indent="-171450">
              <a:buFontTx/>
              <a:buChar char="-"/>
            </a:pPr>
            <a:r>
              <a:rPr lang="en-US" sz="750" dirty="0"/>
              <a:t>Connected business rules opening </a:t>
            </a:r>
            <a:r>
              <a:rPr lang="en-US" sz="750" dirty="0" err="1"/>
              <a:t>brug</a:t>
            </a:r>
            <a:r>
              <a:rPr lang="en-US" sz="750" dirty="0"/>
              <a:t> op basis van </a:t>
            </a:r>
            <a:r>
              <a:rPr lang="en-US" sz="750" dirty="0" err="1"/>
              <a:t>schip</a:t>
            </a:r>
            <a:r>
              <a:rPr lang="en-US" sz="750" dirty="0"/>
              <a:t> die </a:t>
            </a:r>
            <a:r>
              <a:rPr lang="en-US" sz="750" dirty="0" err="1"/>
              <a:t>brug</a:t>
            </a:r>
            <a:r>
              <a:rPr lang="en-US" sz="750" dirty="0"/>
              <a:t> </a:t>
            </a:r>
            <a:r>
              <a:rPr lang="en-US" sz="750" dirty="0" err="1"/>
              <a:t>nadert</a:t>
            </a:r>
            <a:endParaRPr lang="en-US" sz="750" dirty="0"/>
          </a:p>
        </p:txBody>
      </p:sp>
      <p:sp>
        <p:nvSpPr>
          <p:cNvPr id="91" name="TextBox 90"/>
          <p:cNvSpPr txBox="1"/>
          <p:nvPr/>
        </p:nvSpPr>
        <p:spPr bwMode="auto">
          <a:xfrm>
            <a:off x="9661479" y="1562574"/>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3</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cxnSp>
        <p:nvCxnSpPr>
          <p:cNvPr id="73" name="Curved Connector 72"/>
          <p:cNvCxnSpPr/>
          <p:nvPr/>
        </p:nvCxnSpPr>
        <p:spPr bwMode="gray">
          <a:xfrm rot="5400000" flipH="1" flipV="1">
            <a:off x="6392309" y="2130835"/>
            <a:ext cx="1465784" cy="883261"/>
          </a:xfrm>
          <a:prstGeom prst="curvedConnector3">
            <a:avLst>
              <a:gd name="adj1" fmla="val 50000"/>
            </a:avLst>
          </a:prstGeom>
          <a:noFill/>
          <a:ln w="12700">
            <a:solidFill>
              <a:schemeClr val="bg1">
                <a:lumMod val="50000"/>
              </a:schemeClr>
            </a:solidFill>
            <a:prstDash val="sysDash"/>
            <a:round/>
            <a:headEnd type="triangle" w="med" len="med"/>
            <a:tailEnd type="triangle" w="med" len="med"/>
          </a:ln>
          <a:effectLst/>
        </p:spPr>
      </p:cxnSp>
      <p:cxnSp>
        <p:nvCxnSpPr>
          <p:cNvPr id="81" name="Curved Connector 80"/>
          <p:cNvCxnSpPr/>
          <p:nvPr/>
        </p:nvCxnSpPr>
        <p:spPr bwMode="gray">
          <a:xfrm rot="10800000">
            <a:off x="5035687" y="2710277"/>
            <a:ext cx="674001" cy="532944"/>
          </a:xfrm>
          <a:prstGeom prst="curvedConnector3">
            <a:avLst>
              <a:gd name="adj1" fmla="val 50000"/>
            </a:avLst>
          </a:prstGeom>
          <a:noFill/>
          <a:ln w="12700">
            <a:solidFill>
              <a:schemeClr val="bg1">
                <a:lumMod val="50000"/>
              </a:schemeClr>
            </a:solidFill>
            <a:prstDash val="sysDash"/>
            <a:round/>
            <a:headEnd type="triangle" w="med" len="med"/>
            <a:tailEnd type="triangle" w="med" len="med"/>
          </a:ln>
          <a:effectLst/>
        </p:spPr>
      </p:cxnSp>
      <p:sp>
        <p:nvSpPr>
          <p:cNvPr id="85" name="TextBox 84"/>
          <p:cNvSpPr txBox="1"/>
          <p:nvPr/>
        </p:nvSpPr>
        <p:spPr bwMode="auto">
          <a:xfrm>
            <a:off x="5053409" y="2912803"/>
            <a:ext cx="638555" cy="24622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err="1" smtClean="0">
                <a:solidFill>
                  <a:srgbClr val="C00000"/>
                </a:solidFill>
                <a:cs typeface="Arial" pitchFamily="34" charset="0"/>
              </a:rPr>
              <a:t>Autonoom</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openen</a:t>
            </a:r>
            <a:endParaRPr lang="en-US" sz="800" b="1" dirty="0" smtClean="0">
              <a:solidFill>
                <a:srgbClr val="C00000"/>
              </a:solidFill>
              <a:cs typeface="Arial" pitchFamily="34" charset="0"/>
            </a:endParaRPr>
          </a:p>
        </p:txBody>
      </p:sp>
      <p:sp>
        <p:nvSpPr>
          <p:cNvPr id="93" name="TextBox 92"/>
          <p:cNvSpPr txBox="1"/>
          <p:nvPr/>
        </p:nvSpPr>
        <p:spPr bwMode="auto">
          <a:xfrm>
            <a:off x="6928277" y="2385802"/>
            <a:ext cx="638555" cy="24622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err="1" smtClean="0">
                <a:solidFill>
                  <a:srgbClr val="C00000"/>
                </a:solidFill>
                <a:cs typeface="Arial" pitchFamily="34" charset="0"/>
              </a:rPr>
              <a:t>Autonoom</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openen</a:t>
            </a:r>
            <a:endParaRPr lang="en-US" sz="800" b="1" dirty="0" smtClean="0">
              <a:solidFill>
                <a:srgbClr val="C00000"/>
              </a:solidFill>
              <a:cs typeface="Arial" pitchFamily="34" charset="0"/>
            </a:endParaRPr>
          </a:p>
        </p:txBody>
      </p:sp>
      <p:sp>
        <p:nvSpPr>
          <p:cNvPr id="95" name="Chevron 94"/>
          <p:cNvSpPr/>
          <p:nvPr/>
        </p:nvSpPr>
        <p:spPr bwMode="gray">
          <a:xfrm>
            <a:off x="2860714" y="2466189"/>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96" name="Chevron 95"/>
          <p:cNvSpPr/>
          <p:nvPr/>
        </p:nvSpPr>
        <p:spPr bwMode="gray">
          <a:xfrm>
            <a:off x="4014056" y="2446776"/>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97" name="Left Bracket 96"/>
          <p:cNvSpPr/>
          <p:nvPr/>
        </p:nvSpPr>
        <p:spPr bwMode="gray">
          <a:xfrm rot="5400000">
            <a:off x="3155352" y="763322"/>
            <a:ext cx="363900" cy="3530008"/>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8" name="TextBox 97"/>
          <p:cNvSpPr txBox="1"/>
          <p:nvPr/>
        </p:nvSpPr>
        <p:spPr bwMode="auto">
          <a:xfrm>
            <a:off x="3020735" y="2135038"/>
            <a:ext cx="1007267" cy="123111"/>
          </a:xfrm>
          <a:prstGeom prst="rect">
            <a:avLst/>
          </a:prstGeom>
          <a:noFill/>
          <a:ln w="9525" algn="ctr">
            <a:noFill/>
            <a:miter lim="800000"/>
            <a:headEnd/>
            <a:tailEnd/>
          </a:ln>
          <a:effectLst/>
        </p:spPr>
        <p:txBody>
          <a:bodyPr wrap="square" lIns="0" tIns="0" rIns="0" bIns="0" rtlCol="0">
            <a:spAutoFit/>
          </a:bodyPr>
          <a:lstStyle/>
          <a:p>
            <a:r>
              <a:rPr lang="nl-NL" sz="800" dirty="0" smtClean="0">
                <a:cs typeface="Arial" pitchFamily="34" charset="0"/>
              </a:rPr>
              <a:t>Tijds Interval</a:t>
            </a:r>
            <a:endParaRPr lang="en-US" sz="800" dirty="0" smtClean="0">
              <a:cs typeface="Arial" pitchFamily="34" charset="0"/>
            </a:endParaRPr>
          </a:p>
        </p:txBody>
      </p:sp>
      <p:sp>
        <p:nvSpPr>
          <p:cNvPr id="99" name="Chevron 98"/>
          <p:cNvSpPr/>
          <p:nvPr/>
        </p:nvSpPr>
        <p:spPr bwMode="gray">
          <a:xfrm>
            <a:off x="1752248" y="2455346"/>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100" name="TextBox 99"/>
          <p:cNvSpPr txBox="1"/>
          <p:nvPr/>
        </p:nvSpPr>
        <p:spPr bwMode="auto">
          <a:xfrm>
            <a:off x="4279390" y="2430147"/>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101" name="TextBox 100"/>
          <p:cNvSpPr txBox="1"/>
          <p:nvPr/>
        </p:nvSpPr>
        <p:spPr bwMode="auto">
          <a:xfrm>
            <a:off x="3127799" y="2455346"/>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2</a:t>
            </a:r>
          </a:p>
          <a:p>
            <a:endParaRPr lang="en-US" sz="1200" b="1" dirty="0" smtClean="0">
              <a:solidFill>
                <a:schemeClr val="bg1"/>
              </a:solidFill>
              <a:cs typeface="Arial" pitchFamily="34" charset="0"/>
            </a:endParaRPr>
          </a:p>
        </p:txBody>
      </p:sp>
      <p:sp>
        <p:nvSpPr>
          <p:cNvPr id="102" name="TextBox 101"/>
          <p:cNvSpPr txBox="1"/>
          <p:nvPr/>
        </p:nvSpPr>
        <p:spPr bwMode="auto">
          <a:xfrm>
            <a:off x="2057476" y="2447491"/>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3</a:t>
            </a:r>
          </a:p>
          <a:p>
            <a:endParaRPr lang="en-US" sz="1200" b="1" dirty="0" smtClean="0">
              <a:solidFill>
                <a:schemeClr val="bg1"/>
              </a:solidFill>
              <a:cs typeface="Arial" pitchFamily="34" charset="0"/>
            </a:endParaRPr>
          </a:p>
        </p:txBody>
      </p:sp>
      <p:pic>
        <p:nvPicPr>
          <p:cNvPr id="44"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210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hevron 69"/>
          <p:cNvSpPr/>
          <p:nvPr/>
        </p:nvSpPr>
        <p:spPr bwMode="gray">
          <a:xfrm>
            <a:off x="4476307" y="2447491"/>
            <a:ext cx="1007267" cy="526286"/>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9" name="Chevron 68"/>
          <p:cNvSpPr/>
          <p:nvPr/>
        </p:nvSpPr>
        <p:spPr bwMode="gray">
          <a:xfrm flipH="1">
            <a:off x="7125199" y="1580789"/>
            <a:ext cx="1022643" cy="527001"/>
          </a:xfrm>
          <a:prstGeom prst="chevron">
            <a:avLst/>
          </a:prstGeom>
          <a:solidFill>
            <a:schemeClr val="accent1">
              <a:lumMod val="60000"/>
              <a:lumOff val="40000"/>
            </a:schemeClr>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8" name="Flowchart: Process 27"/>
          <p:cNvSpPr/>
          <p:nvPr/>
        </p:nvSpPr>
        <p:spPr bwMode="gray">
          <a:xfrm>
            <a:off x="6264856" y="1367656"/>
            <a:ext cx="152649"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7" name="Flowchart: Process 86"/>
          <p:cNvSpPr/>
          <p:nvPr/>
        </p:nvSpPr>
        <p:spPr bwMode="gray">
          <a:xfrm>
            <a:off x="6499471" y="3071481"/>
            <a:ext cx="152649" cy="233876"/>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 name="Title 1"/>
          <p:cNvSpPr>
            <a:spLocks noGrp="1"/>
          </p:cNvSpPr>
          <p:nvPr>
            <p:ph type="title"/>
          </p:nvPr>
        </p:nvSpPr>
        <p:spPr>
          <a:xfrm>
            <a:off x="596745" y="185739"/>
            <a:ext cx="11227876" cy="920750"/>
          </a:xfrm>
        </p:spPr>
        <p:txBody>
          <a:bodyPr>
            <a:normAutofit/>
          </a:bodyPr>
          <a:lstStyle/>
          <a:p>
            <a:r>
              <a:rPr lang="en-US" dirty="0" err="1"/>
              <a:t>Toekomstbeeld</a:t>
            </a:r>
            <a:r>
              <a:rPr lang="en-US" dirty="0"/>
              <a:t>: </a:t>
            </a:r>
            <a:r>
              <a:rPr lang="en-US" dirty="0" err="1"/>
              <a:t>Volledig</a:t>
            </a:r>
            <a:r>
              <a:rPr lang="en-US" b="1" dirty="0"/>
              <a:t> </a:t>
            </a:r>
            <a:r>
              <a:rPr lang="en-US" b="1" dirty="0" err="1"/>
              <a:t>autonome</a:t>
            </a:r>
            <a:r>
              <a:rPr lang="en-US" b="1" dirty="0"/>
              <a:t> </a:t>
            </a:r>
            <a:r>
              <a:rPr lang="en-US" b="1" dirty="0" err="1"/>
              <a:t>aansturing</a:t>
            </a:r>
            <a:r>
              <a:rPr lang="en-US" b="1" dirty="0"/>
              <a:t> </a:t>
            </a:r>
            <a:r>
              <a:rPr lang="en-US" dirty="0"/>
              <a:t>van- en de </a:t>
            </a:r>
            <a:r>
              <a:rPr lang="en-US" dirty="0" err="1"/>
              <a:t>meest</a:t>
            </a:r>
            <a:r>
              <a:rPr lang="en-US" dirty="0"/>
              <a:t> </a:t>
            </a:r>
            <a:r>
              <a:rPr lang="en-US" b="1" dirty="0" err="1"/>
              <a:t>optimale</a:t>
            </a:r>
            <a:r>
              <a:rPr lang="en-US" b="1" dirty="0"/>
              <a:t> </a:t>
            </a:r>
            <a:r>
              <a:rPr lang="en-US" b="1" dirty="0" err="1"/>
              <a:t>afstemming</a:t>
            </a:r>
            <a:r>
              <a:rPr lang="en-US" dirty="0"/>
              <a:t> </a:t>
            </a:r>
            <a:r>
              <a:rPr lang="en-US" dirty="0" err="1"/>
              <a:t>tussen</a:t>
            </a:r>
            <a:r>
              <a:rPr lang="en-US" dirty="0"/>
              <a:t>- </a:t>
            </a:r>
            <a:r>
              <a:rPr lang="en-US" b="1" dirty="0" err="1"/>
              <a:t>schepen</a:t>
            </a:r>
            <a:r>
              <a:rPr lang="en-US" b="1" dirty="0"/>
              <a:t> &amp; </a:t>
            </a:r>
            <a:r>
              <a:rPr lang="en-US" b="1" dirty="0" err="1"/>
              <a:t>objecten</a:t>
            </a:r>
            <a:endParaRPr lang="en-US"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8</a:t>
            </a:fld>
            <a:endParaRPr lang="en-US" dirty="0"/>
          </a:p>
        </p:txBody>
      </p:sp>
      <p:sp>
        <p:nvSpPr>
          <p:cNvPr id="16" name="Flowchart: Process 15"/>
          <p:cNvSpPr/>
          <p:nvPr/>
        </p:nvSpPr>
        <p:spPr bwMode="gray">
          <a:xfrm>
            <a:off x="5896887" y="1367656"/>
            <a:ext cx="152649"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20" name="Straight Connector 19"/>
          <p:cNvCxnSpPr/>
          <p:nvPr/>
        </p:nvCxnSpPr>
        <p:spPr bwMode="gray">
          <a:xfrm>
            <a:off x="589310" y="1432553"/>
            <a:ext cx="11305309" cy="0"/>
          </a:xfrm>
          <a:prstGeom prst="line">
            <a:avLst/>
          </a:prstGeom>
          <a:noFill/>
          <a:ln w="12700">
            <a:solidFill>
              <a:schemeClr val="accent1"/>
            </a:solidFill>
            <a:prstDash val="dash"/>
            <a:round/>
            <a:headEnd/>
            <a:tailEnd/>
          </a:ln>
          <a:effectLst/>
        </p:spPr>
      </p:cxnSp>
      <p:cxnSp>
        <p:nvCxnSpPr>
          <p:cNvPr id="21" name="Straight Connector 20"/>
          <p:cNvCxnSpPr/>
          <p:nvPr/>
        </p:nvCxnSpPr>
        <p:spPr bwMode="gray">
          <a:xfrm>
            <a:off x="519312" y="3130527"/>
            <a:ext cx="11305309" cy="0"/>
          </a:xfrm>
          <a:prstGeom prst="line">
            <a:avLst/>
          </a:prstGeom>
          <a:noFill/>
          <a:ln w="12700">
            <a:solidFill>
              <a:schemeClr val="accent1"/>
            </a:solidFill>
            <a:prstDash val="dash"/>
            <a:round/>
            <a:headEnd/>
            <a:tailEnd/>
          </a:ln>
          <a:effectLst/>
        </p:spPr>
      </p:cxnSp>
      <p:sp>
        <p:nvSpPr>
          <p:cNvPr id="22" name="Chevron 21"/>
          <p:cNvSpPr/>
          <p:nvPr/>
        </p:nvSpPr>
        <p:spPr bwMode="gray">
          <a:xfrm flipH="1">
            <a:off x="7566832" y="1576075"/>
            <a:ext cx="1022643"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4" name="Chevron 23"/>
          <p:cNvSpPr/>
          <p:nvPr/>
        </p:nvSpPr>
        <p:spPr bwMode="gray">
          <a:xfrm flipH="1">
            <a:off x="8508728" y="1580649"/>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7" name="Rectangle 26"/>
          <p:cNvSpPr/>
          <p:nvPr/>
        </p:nvSpPr>
        <p:spPr>
          <a:xfrm>
            <a:off x="1393842" y="4465062"/>
            <a:ext cx="3082466"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err="1" smtClean="0"/>
              <a:t>Schip</a:t>
            </a:r>
            <a:r>
              <a:rPr lang="en-US" sz="800" b="1" dirty="0" smtClean="0"/>
              <a:t>/</a:t>
            </a:r>
            <a:r>
              <a:rPr lang="en-US" sz="800" b="1" dirty="0" err="1" smtClean="0"/>
              <a:t>schepen</a:t>
            </a:r>
            <a:r>
              <a:rPr lang="en-US" sz="800" b="1" dirty="0" smtClean="0"/>
              <a:t> </a:t>
            </a:r>
            <a:r>
              <a:rPr lang="en-US" sz="800" b="1" dirty="0" err="1"/>
              <a:t>komen</a:t>
            </a:r>
            <a:r>
              <a:rPr lang="en-US" sz="800" b="1" dirty="0"/>
              <a:t> op </a:t>
            </a:r>
            <a:r>
              <a:rPr lang="en-US" sz="800" b="1" dirty="0" err="1"/>
              <a:t>brug</a:t>
            </a:r>
            <a:r>
              <a:rPr lang="en-US" sz="800" b="1" dirty="0"/>
              <a:t>  </a:t>
            </a:r>
            <a:r>
              <a:rPr lang="en-US" sz="800" b="1" dirty="0" err="1" smtClean="0"/>
              <a:t>af</a:t>
            </a:r>
            <a:r>
              <a:rPr lang="en-US" sz="800" b="1" dirty="0" smtClean="0"/>
              <a:t>. </a:t>
            </a:r>
          </a:p>
          <a:p>
            <a:pPr marL="171450" indent="-171450">
              <a:buFontTx/>
              <a:buChar char="-"/>
            </a:pPr>
            <a:r>
              <a:rPr lang="en-US" sz="800" b="1" dirty="0" err="1" smtClean="0"/>
              <a:t>Afstemming</a:t>
            </a:r>
            <a:r>
              <a:rPr lang="en-US" sz="800" b="1" dirty="0" smtClean="0"/>
              <a:t> </a:t>
            </a:r>
            <a:r>
              <a:rPr lang="en-US" sz="800" b="1" dirty="0" err="1" smtClean="0"/>
              <a:t>tussen</a:t>
            </a:r>
            <a:r>
              <a:rPr lang="en-US" sz="800" b="1" dirty="0" smtClean="0"/>
              <a:t> </a:t>
            </a:r>
            <a:r>
              <a:rPr lang="en-US" sz="800" b="1" dirty="0" err="1" smtClean="0"/>
              <a:t>schip</a:t>
            </a:r>
            <a:r>
              <a:rPr lang="en-US" sz="800" b="1" dirty="0" smtClean="0"/>
              <a:t> en object over </a:t>
            </a:r>
            <a:r>
              <a:rPr lang="en-US" sz="800" b="1" dirty="0" err="1" smtClean="0"/>
              <a:t>tijd</a:t>
            </a:r>
            <a:r>
              <a:rPr lang="en-US" sz="800" b="1" dirty="0" smtClean="0"/>
              <a:t> </a:t>
            </a:r>
            <a:r>
              <a:rPr lang="en-US" sz="800" b="1" dirty="0" err="1" smtClean="0"/>
              <a:t>brugopening</a:t>
            </a:r>
            <a:r>
              <a:rPr lang="en-US" sz="800" b="1" dirty="0" smtClean="0"/>
              <a:t>. </a:t>
            </a:r>
            <a:r>
              <a:rPr lang="en-US" sz="800" b="1" dirty="0" err="1" smtClean="0"/>
              <a:t>Schip</a:t>
            </a:r>
            <a:r>
              <a:rPr lang="en-US" sz="800" b="1" dirty="0" smtClean="0"/>
              <a:t> </a:t>
            </a:r>
            <a:r>
              <a:rPr lang="en-US" sz="800" b="1" dirty="0" err="1"/>
              <a:t>weet</a:t>
            </a:r>
            <a:r>
              <a:rPr lang="en-US" sz="800" b="1" dirty="0"/>
              <a:t> al op </a:t>
            </a:r>
            <a:r>
              <a:rPr lang="en-US" sz="800" b="1" dirty="0" err="1"/>
              <a:t>lange</a:t>
            </a:r>
            <a:r>
              <a:rPr lang="en-US" sz="800" b="1" dirty="0"/>
              <a:t> </a:t>
            </a:r>
            <a:r>
              <a:rPr lang="en-US" sz="800" b="1" dirty="0" err="1"/>
              <a:t>termijn</a:t>
            </a:r>
            <a:r>
              <a:rPr lang="en-US" sz="800" b="1" dirty="0"/>
              <a:t> het interval </a:t>
            </a:r>
            <a:r>
              <a:rPr lang="en-US" sz="800" b="1" dirty="0" err="1"/>
              <a:t>wanneer</a:t>
            </a:r>
            <a:r>
              <a:rPr lang="en-US" sz="800" b="1" dirty="0"/>
              <a:t> </a:t>
            </a:r>
            <a:r>
              <a:rPr lang="en-US" sz="800" b="1" dirty="0" err="1"/>
              <a:t>brug</a:t>
            </a:r>
            <a:r>
              <a:rPr lang="en-US" sz="800" b="1" dirty="0"/>
              <a:t> open </a:t>
            </a:r>
            <a:r>
              <a:rPr lang="en-US" sz="800" b="1" dirty="0" err="1"/>
              <a:t>gaat</a:t>
            </a:r>
            <a:r>
              <a:rPr lang="en-US" sz="800" b="1" dirty="0"/>
              <a:t> en </a:t>
            </a:r>
            <a:r>
              <a:rPr lang="en-US" sz="800" b="1" dirty="0" err="1"/>
              <a:t>dat</a:t>
            </a:r>
            <a:r>
              <a:rPr lang="en-US" sz="800" b="1" dirty="0"/>
              <a:t> </a:t>
            </a:r>
            <a:r>
              <a:rPr lang="en-US" sz="800" b="1" dirty="0" err="1"/>
              <a:t>hij</a:t>
            </a:r>
            <a:r>
              <a:rPr lang="en-US" sz="800" b="1" dirty="0"/>
              <a:t> </a:t>
            </a:r>
            <a:r>
              <a:rPr lang="en-US" sz="800" b="1" dirty="0" err="1"/>
              <a:t>een</a:t>
            </a:r>
            <a:r>
              <a:rPr lang="en-US" sz="800" b="1" dirty="0"/>
              <a:t> </a:t>
            </a:r>
            <a:r>
              <a:rPr lang="en-US" sz="800" b="1" dirty="0" err="1"/>
              <a:t>plek</a:t>
            </a:r>
            <a:r>
              <a:rPr lang="en-US" sz="800" b="1" dirty="0"/>
              <a:t> </a:t>
            </a:r>
            <a:r>
              <a:rPr lang="en-US" sz="800" b="1" dirty="0" err="1"/>
              <a:t>heeft</a:t>
            </a:r>
            <a:r>
              <a:rPr lang="en-US" sz="800" b="1" dirty="0"/>
              <a:t> in </a:t>
            </a:r>
            <a:r>
              <a:rPr lang="en-US" sz="800" b="1" dirty="0" err="1"/>
              <a:t>dit</a:t>
            </a:r>
            <a:r>
              <a:rPr lang="en-US" sz="800" b="1" dirty="0"/>
              <a:t> </a:t>
            </a:r>
            <a:r>
              <a:rPr lang="en-US" sz="800" b="1" dirty="0" smtClean="0"/>
              <a:t>interval.  Op </a:t>
            </a:r>
            <a:r>
              <a:rPr lang="en-US" sz="800" b="1" dirty="0" err="1" smtClean="0"/>
              <a:t>kortere</a:t>
            </a:r>
            <a:r>
              <a:rPr lang="en-US" sz="800" b="1" dirty="0" smtClean="0"/>
              <a:t> </a:t>
            </a:r>
            <a:r>
              <a:rPr lang="en-US" sz="800" b="1" dirty="0" err="1" smtClean="0"/>
              <a:t>termijn</a:t>
            </a:r>
            <a:r>
              <a:rPr lang="en-US" sz="800" b="1" dirty="0" smtClean="0"/>
              <a:t> </a:t>
            </a:r>
            <a:r>
              <a:rPr lang="en-US" sz="800" b="1" dirty="0" err="1" smtClean="0"/>
              <a:t>krijgt</a:t>
            </a:r>
            <a:r>
              <a:rPr lang="en-US" sz="800" b="1" dirty="0" smtClean="0"/>
              <a:t> </a:t>
            </a:r>
            <a:r>
              <a:rPr lang="en-US" sz="800" b="1" dirty="0" err="1" smtClean="0"/>
              <a:t>hij</a:t>
            </a:r>
            <a:r>
              <a:rPr lang="en-US" sz="800" b="1" dirty="0" smtClean="0"/>
              <a:t> de </a:t>
            </a:r>
            <a:r>
              <a:rPr lang="en-US" sz="800" b="1" dirty="0" err="1" smtClean="0"/>
              <a:t>preciese</a:t>
            </a:r>
            <a:r>
              <a:rPr lang="en-US" sz="800" b="1" dirty="0" smtClean="0"/>
              <a:t> </a:t>
            </a:r>
            <a:r>
              <a:rPr lang="en-US" sz="800" b="1" dirty="0" err="1" smtClean="0"/>
              <a:t>tijd</a:t>
            </a:r>
            <a:r>
              <a:rPr lang="en-US" sz="800" b="1" dirty="0" smtClean="0"/>
              <a:t>.</a:t>
            </a:r>
            <a:endParaRPr lang="en-US" sz="800" b="1" dirty="0"/>
          </a:p>
        </p:txBody>
      </p:sp>
      <p:sp>
        <p:nvSpPr>
          <p:cNvPr id="29" name="Rectangle 28"/>
          <p:cNvSpPr/>
          <p:nvPr/>
        </p:nvSpPr>
        <p:spPr>
          <a:xfrm>
            <a:off x="1393841" y="5795654"/>
            <a:ext cx="2951145" cy="492443"/>
          </a:xfrm>
          <a:prstGeom prst="rect">
            <a:avLst/>
          </a:prstGeom>
        </p:spPr>
        <p:txBody>
          <a:bodyPr wrap="square" tIns="0" bIns="0">
            <a:spAutoFit/>
          </a:bodyPr>
          <a:lstStyle/>
          <a:p>
            <a:pPr marL="171450" indent="-171450">
              <a:buFontTx/>
              <a:buChar char="-"/>
            </a:pPr>
            <a:r>
              <a:rPr lang="en-US" sz="800" dirty="0" err="1" smtClean="0"/>
              <a:t>Korte</a:t>
            </a:r>
            <a:r>
              <a:rPr lang="en-US" sz="800" dirty="0" smtClean="0"/>
              <a:t> </a:t>
            </a:r>
            <a:r>
              <a:rPr lang="en-US" sz="800" dirty="0" err="1" smtClean="0"/>
              <a:t>termijn</a:t>
            </a:r>
            <a:r>
              <a:rPr lang="en-US" sz="800" dirty="0" smtClean="0"/>
              <a:t> burg </a:t>
            </a:r>
            <a:r>
              <a:rPr lang="en-US" sz="800" dirty="0" err="1" smtClean="0"/>
              <a:t>openening</a:t>
            </a:r>
            <a:r>
              <a:rPr lang="en-US" sz="800" dirty="0" smtClean="0"/>
              <a:t> en </a:t>
            </a:r>
            <a:r>
              <a:rPr lang="en-US" sz="800" dirty="0" err="1" smtClean="0"/>
              <a:t>volgorde</a:t>
            </a:r>
            <a:r>
              <a:rPr lang="en-US" sz="800" dirty="0" smtClean="0"/>
              <a:t> </a:t>
            </a:r>
            <a:r>
              <a:rPr lang="en-US" sz="800" dirty="0" err="1" smtClean="0"/>
              <a:t>schepen</a:t>
            </a:r>
            <a:r>
              <a:rPr lang="en-US" sz="800" dirty="0" smtClean="0"/>
              <a:t> </a:t>
            </a:r>
            <a:r>
              <a:rPr lang="en-US" sz="800" dirty="0" err="1" smtClean="0"/>
              <a:t>berekend</a:t>
            </a:r>
            <a:r>
              <a:rPr lang="en-US" sz="800" dirty="0" smtClean="0"/>
              <a:t> op basis van </a:t>
            </a:r>
            <a:r>
              <a:rPr lang="en-US" sz="800" dirty="0" err="1" smtClean="0"/>
              <a:t>ideale</a:t>
            </a:r>
            <a:r>
              <a:rPr lang="en-US" sz="800" dirty="0" smtClean="0"/>
              <a:t> </a:t>
            </a:r>
            <a:r>
              <a:rPr lang="en-US" sz="800" dirty="0" err="1" smtClean="0"/>
              <a:t>combinatie</a:t>
            </a:r>
            <a:r>
              <a:rPr lang="en-US" sz="800" dirty="0" smtClean="0"/>
              <a:t> </a:t>
            </a:r>
            <a:r>
              <a:rPr lang="en-US" sz="800" dirty="0" err="1" smtClean="0"/>
              <a:t>weg</a:t>
            </a:r>
            <a:r>
              <a:rPr lang="en-US" sz="800" dirty="0" smtClean="0"/>
              <a:t>/</a:t>
            </a:r>
            <a:r>
              <a:rPr lang="en-US" sz="800" dirty="0" err="1" smtClean="0"/>
              <a:t>trein</a:t>
            </a:r>
            <a:r>
              <a:rPr lang="en-US" sz="800" dirty="0" smtClean="0"/>
              <a:t>/</a:t>
            </a:r>
            <a:r>
              <a:rPr lang="en-US" sz="800" dirty="0" err="1" smtClean="0"/>
              <a:t>vaart</a:t>
            </a:r>
            <a:r>
              <a:rPr lang="en-US" sz="800" dirty="0" smtClean="0"/>
              <a:t> </a:t>
            </a:r>
            <a:r>
              <a:rPr lang="en-US" sz="800" dirty="0" err="1" smtClean="0"/>
              <a:t>verkeer</a:t>
            </a:r>
            <a:r>
              <a:rPr lang="en-US" sz="800" dirty="0" smtClean="0"/>
              <a:t> , </a:t>
            </a:r>
            <a:r>
              <a:rPr lang="en-US" sz="800" dirty="0" err="1" smtClean="0"/>
              <a:t>huidige</a:t>
            </a:r>
            <a:r>
              <a:rPr lang="en-US" sz="800" dirty="0" smtClean="0"/>
              <a:t> </a:t>
            </a:r>
            <a:r>
              <a:rPr lang="en-US" sz="800" dirty="0" err="1" smtClean="0"/>
              <a:t>locatie</a:t>
            </a:r>
            <a:r>
              <a:rPr lang="en-US" sz="800" dirty="0" smtClean="0"/>
              <a:t> </a:t>
            </a:r>
            <a:r>
              <a:rPr lang="en-US" sz="800" dirty="0" err="1" smtClean="0"/>
              <a:t>schepen</a:t>
            </a:r>
            <a:r>
              <a:rPr lang="en-US" sz="800" dirty="0" smtClean="0"/>
              <a:t> en </a:t>
            </a:r>
            <a:r>
              <a:rPr lang="en-US" sz="800" dirty="0" err="1" smtClean="0"/>
              <a:t>openingstijden</a:t>
            </a:r>
            <a:r>
              <a:rPr lang="en-US" sz="800" dirty="0" smtClean="0"/>
              <a:t> </a:t>
            </a:r>
            <a:r>
              <a:rPr lang="en-US" sz="800" dirty="0" err="1" smtClean="0"/>
              <a:t>andere</a:t>
            </a:r>
            <a:r>
              <a:rPr lang="en-US" sz="800" dirty="0" smtClean="0"/>
              <a:t> </a:t>
            </a:r>
            <a:r>
              <a:rPr lang="en-US" sz="800" dirty="0" err="1" smtClean="0"/>
              <a:t>aansluitende</a:t>
            </a:r>
            <a:r>
              <a:rPr lang="en-US" sz="800" dirty="0" smtClean="0"/>
              <a:t> </a:t>
            </a:r>
            <a:r>
              <a:rPr lang="en-US" sz="800" dirty="0" err="1" smtClean="0"/>
              <a:t>bruggen</a:t>
            </a:r>
            <a:r>
              <a:rPr lang="en-US" sz="800" dirty="0"/>
              <a:t> </a:t>
            </a:r>
            <a:r>
              <a:rPr lang="en-US" sz="800" dirty="0" smtClean="0"/>
              <a:t>op </a:t>
            </a:r>
            <a:r>
              <a:rPr lang="en-US" sz="800" dirty="0" err="1" smtClean="0"/>
              <a:t>dat</a:t>
            </a:r>
            <a:r>
              <a:rPr lang="en-US" sz="800" dirty="0" smtClean="0"/>
              <a:t> moment</a:t>
            </a:r>
            <a:endParaRPr lang="en-US" sz="800" b="1" dirty="0">
              <a:solidFill>
                <a:schemeClr val="tx2"/>
              </a:solidFill>
            </a:endParaRPr>
          </a:p>
        </p:txBody>
      </p:sp>
      <p:sp>
        <p:nvSpPr>
          <p:cNvPr id="38" name="Rectangular Callout 37"/>
          <p:cNvSpPr/>
          <p:nvPr/>
        </p:nvSpPr>
        <p:spPr>
          <a:xfrm>
            <a:off x="537029" y="4465062"/>
            <a:ext cx="769257" cy="661720"/>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Wat</a:t>
            </a:r>
          </a:p>
        </p:txBody>
      </p:sp>
      <p:sp>
        <p:nvSpPr>
          <p:cNvPr id="39" name="Rectangular Callout 38"/>
          <p:cNvSpPr/>
          <p:nvPr/>
        </p:nvSpPr>
        <p:spPr>
          <a:xfrm>
            <a:off x="537029" y="5198778"/>
            <a:ext cx="769257" cy="1089319"/>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Hoe</a:t>
            </a:r>
          </a:p>
        </p:txBody>
      </p:sp>
      <p:sp>
        <p:nvSpPr>
          <p:cNvPr id="40" name="Chevron 39"/>
          <p:cNvSpPr/>
          <p:nvPr/>
        </p:nvSpPr>
        <p:spPr bwMode="gray">
          <a:xfrm>
            <a:off x="2860714" y="2466189"/>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1" name="Chevron 40"/>
          <p:cNvSpPr/>
          <p:nvPr/>
        </p:nvSpPr>
        <p:spPr bwMode="gray">
          <a:xfrm>
            <a:off x="4014056" y="2446776"/>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5" name="Left Bracket 44"/>
          <p:cNvSpPr/>
          <p:nvPr/>
        </p:nvSpPr>
        <p:spPr bwMode="gray">
          <a:xfrm rot="5400000">
            <a:off x="3155352" y="763322"/>
            <a:ext cx="363900" cy="3530008"/>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6" name="TextBox 45"/>
          <p:cNvSpPr txBox="1"/>
          <p:nvPr/>
        </p:nvSpPr>
        <p:spPr bwMode="auto">
          <a:xfrm>
            <a:off x="3020735" y="2135038"/>
            <a:ext cx="1007267" cy="123111"/>
          </a:xfrm>
          <a:prstGeom prst="rect">
            <a:avLst/>
          </a:prstGeom>
          <a:noFill/>
          <a:ln w="9525" algn="ctr">
            <a:noFill/>
            <a:miter lim="800000"/>
            <a:headEnd/>
            <a:tailEnd/>
          </a:ln>
          <a:effectLst/>
        </p:spPr>
        <p:txBody>
          <a:bodyPr wrap="square" lIns="0" tIns="0" rIns="0" bIns="0" rtlCol="0">
            <a:spAutoFit/>
          </a:bodyPr>
          <a:lstStyle/>
          <a:p>
            <a:r>
              <a:rPr lang="nl-NL" sz="800" dirty="0" smtClean="0">
                <a:cs typeface="Arial" pitchFamily="34" charset="0"/>
              </a:rPr>
              <a:t>Tijds Interval</a:t>
            </a:r>
            <a:endParaRPr lang="en-US" sz="800" dirty="0" smtClean="0">
              <a:cs typeface="Arial" pitchFamily="34" charset="0"/>
            </a:endParaRPr>
          </a:p>
        </p:txBody>
      </p:sp>
      <p:sp>
        <p:nvSpPr>
          <p:cNvPr id="47" name="Left Bracket 46"/>
          <p:cNvSpPr/>
          <p:nvPr/>
        </p:nvSpPr>
        <p:spPr bwMode="gray">
          <a:xfrm rot="5400000" flipH="1">
            <a:off x="8864413" y="414913"/>
            <a:ext cx="340447" cy="3189767"/>
          </a:xfrm>
          <a:prstGeom prst="leftBracket">
            <a:avLst/>
          </a:prstGeom>
          <a:ln>
            <a:headEnd/>
            <a:tailEn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8" name="Chevron 47"/>
          <p:cNvSpPr/>
          <p:nvPr/>
        </p:nvSpPr>
        <p:spPr bwMode="gray">
          <a:xfrm>
            <a:off x="1752248" y="2455346"/>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50" name="TextBox 49"/>
          <p:cNvSpPr txBox="1"/>
          <p:nvPr/>
        </p:nvSpPr>
        <p:spPr bwMode="auto">
          <a:xfrm>
            <a:off x="4279390" y="2430147"/>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1" name="TextBox 50"/>
          <p:cNvSpPr txBox="1"/>
          <p:nvPr/>
        </p:nvSpPr>
        <p:spPr bwMode="auto">
          <a:xfrm>
            <a:off x="3127799" y="2455346"/>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2</a:t>
            </a:r>
          </a:p>
          <a:p>
            <a:endParaRPr lang="en-US" sz="1200" b="1" dirty="0" smtClean="0">
              <a:solidFill>
                <a:schemeClr val="bg1"/>
              </a:solidFill>
              <a:cs typeface="Arial" pitchFamily="34" charset="0"/>
            </a:endParaRPr>
          </a:p>
        </p:txBody>
      </p:sp>
      <p:sp>
        <p:nvSpPr>
          <p:cNvPr id="52" name="TextBox 51"/>
          <p:cNvSpPr txBox="1"/>
          <p:nvPr/>
        </p:nvSpPr>
        <p:spPr bwMode="auto">
          <a:xfrm>
            <a:off x="2057476" y="2447491"/>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3</a:t>
            </a:r>
          </a:p>
          <a:p>
            <a:endParaRPr lang="en-US" sz="1200" b="1" dirty="0" smtClean="0">
              <a:solidFill>
                <a:schemeClr val="bg1"/>
              </a:solidFill>
              <a:cs typeface="Arial" pitchFamily="34" charset="0"/>
            </a:endParaRPr>
          </a:p>
        </p:txBody>
      </p:sp>
      <p:sp>
        <p:nvSpPr>
          <p:cNvPr id="53" name="TextBox 52"/>
          <p:cNvSpPr txBox="1"/>
          <p:nvPr/>
        </p:nvSpPr>
        <p:spPr bwMode="auto">
          <a:xfrm>
            <a:off x="7749956" y="1549078"/>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4" name="TextBox 53"/>
          <p:cNvSpPr txBox="1"/>
          <p:nvPr/>
        </p:nvSpPr>
        <p:spPr bwMode="auto">
          <a:xfrm>
            <a:off x="8661700" y="155365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2</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sp>
        <p:nvSpPr>
          <p:cNvPr id="68" name="Rectangle 67"/>
          <p:cNvSpPr/>
          <p:nvPr/>
        </p:nvSpPr>
        <p:spPr>
          <a:xfrm>
            <a:off x="5357165" y="3705585"/>
            <a:ext cx="1635493" cy="361763"/>
          </a:xfrm>
          <a:prstGeom prst="rect">
            <a:avLst/>
          </a:prstGeom>
          <a:solidFill>
            <a:schemeClr val="bg1"/>
          </a:solidFill>
          <a:ln>
            <a:solidFill>
              <a:schemeClr val="tx1"/>
            </a:solidFill>
            <a:prstDash val="dash"/>
          </a:ln>
        </p:spPr>
        <p:txBody>
          <a:bodyPr lIns="36000" tIns="36000" rIns="36000" bIns="36000">
            <a:noAutofit/>
          </a:bodyPr>
          <a:lstStyle/>
          <a:p>
            <a:pPr>
              <a:spcBef>
                <a:spcPts val="500"/>
              </a:spcBef>
              <a:buClr>
                <a:schemeClr val="accent1"/>
              </a:buClr>
              <a:buSzPct val="110000"/>
            </a:pPr>
            <a:r>
              <a:rPr lang="nl-NL" sz="700" b="1" dirty="0">
                <a:latin typeface="Arial" pitchFamily="34" charset="0"/>
              </a:rPr>
              <a:t>Korte </a:t>
            </a:r>
            <a:r>
              <a:rPr lang="nl-NL" sz="700" b="1" dirty="0" smtClean="0">
                <a:latin typeface="Arial" pitchFamily="34" charset="0"/>
              </a:rPr>
              <a:t>termijn</a:t>
            </a:r>
            <a:r>
              <a:rPr lang="nl-NL" sz="700" dirty="0" smtClean="0">
                <a:latin typeface="Arial" pitchFamily="34" charset="0"/>
              </a:rPr>
              <a:t/>
            </a:r>
            <a:br>
              <a:rPr lang="nl-NL" sz="700" dirty="0" smtClean="0">
                <a:latin typeface="Arial" pitchFamily="34" charset="0"/>
              </a:rPr>
            </a:br>
            <a:r>
              <a:rPr lang="nl-NL" sz="700" dirty="0" smtClean="0">
                <a:latin typeface="Arial" pitchFamily="34" charset="0"/>
              </a:rPr>
              <a:t>Bijv.: 8:50 </a:t>
            </a:r>
            <a:r>
              <a:rPr lang="nl-NL" sz="700" dirty="0">
                <a:latin typeface="Arial" pitchFamily="34" charset="0"/>
              </a:rPr>
              <a:t>uur open</a:t>
            </a:r>
            <a:br>
              <a:rPr lang="nl-NL" sz="700" dirty="0">
                <a:latin typeface="Arial" pitchFamily="34" charset="0"/>
              </a:rPr>
            </a:br>
            <a:r>
              <a:rPr lang="nl-NL" sz="700" dirty="0" smtClean="0">
                <a:latin typeface="Arial" pitchFamily="34" charset="0"/>
              </a:rPr>
              <a:t>Bepaling: </a:t>
            </a:r>
            <a:r>
              <a:rPr lang="nl-NL" sz="700" dirty="0">
                <a:latin typeface="Arial" pitchFamily="34" charset="0"/>
              </a:rPr>
              <a:t>Data Vaart, Weg, Trein, Brug</a:t>
            </a:r>
          </a:p>
        </p:txBody>
      </p:sp>
      <p:sp>
        <p:nvSpPr>
          <p:cNvPr id="90" name="Chevron 89"/>
          <p:cNvSpPr/>
          <p:nvPr/>
        </p:nvSpPr>
        <p:spPr bwMode="gray">
          <a:xfrm flipH="1">
            <a:off x="9479711" y="1576073"/>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2" name="Content Placeholder 2"/>
          <p:cNvSpPr>
            <a:spLocks noGrp="1"/>
          </p:cNvSpPr>
          <p:nvPr>
            <p:ph sz="quarter" idx="17"/>
          </p:nvPr>
        </p:nvSpPr>
        <p:spPr>
          <a:xfrm>
            <a:off x="5352422" y="3341106"/>
            <a:ext cx="1640236" cy="364479"/>
          </a:xfrm>
          <a:solidFill>
            <a:schemeClr val="bg1"/>
          </a:solidFill>
          <a:ln>
            <a:solidFill>
              <a:schemeClr val="tx1"/>
            </a:solidFill>
            <a:prstDash val="dash"/>
          </a:ln>
        </p:spPr>
        <p:txBody>
          <a:bodyPr lIns="36000" tIns="36000" rIns="36000" bIns="0">
            <a:noAutofit/>
          </a:bodyPr>
          <a:lstStyle/>
          <a:p>
            <a:r>
              <a:rPr lang="nl-NL" sz="700" b="1" dirty="0"/>
              <a:t>Lange termijn</a:t>
            </a:r>
            <a:r>
              <a:rPr lang="nl-NL" sz="700" dirty="0"/>
              <a:t>: </a:t>
            </a:r>
            <a:r>
              <a:rPr lang="nl-NL" sz="700" dirty="0" smtClean="0"/>
              <a:t/>
            </a:r>
            <a:br>
              <a:rPr lang="nl-NL" sz="700" dirty="0" smtClean="0"/>
            </a:br>
            <a:r>
              <a:rPr lang="nl-NL" sz="700" dirty="0" smtClean="0"/>
              <a:t>Bijv. 8:30-9:30 open - Duur</a:t>
            </a:r>
            <a:r>
              <a:rPr lang="nl-NL" sz="700" dirty="0"/>
              <a:t>: 10m</a:t>
            </a:r>
            <a:br>
              <a:rPr lang="nl-NL" sz="700" dirty="0"/>
            </a:br>
            <a:r>
              <a:rPr lang="nl-NL" sz="700" dirty="0"/>
              <a:t>Bepaling: Historische </a:t>
            </a:r>
            <a:r>
              <a:rPr lang="nl-NL" sz="700" dirty="0" smtClean="0"/>
              <a:t>Data</a:t>
            </a:r>
          </a:p>
        </p:txBody>
      </p:sp>
      <p:sp>
        <p:nvSpPr>
          <p:cNvPr id="124" name="TextBox 123"/>
          <p:cNvSpPr txBox="1"/>
          <p:nvPr/>
        </p:nvSpPr>
        <p:spPr bwMode="auto">
          <a:xfrm>
            <a:off x="8239920" y="2249181"/>
            <a:ext cx="1007267" cy="123111"/>
          </a:xfrm>
          <a:prstGeom prst="rect">
            <a:avLst/>
          </a:prstGeom>
          <a:noFill/>
          <a:ln w="9525" algn="ctr">
            <a:noFill/>
            <a:miter lim="800000"/>
            <a:headEnd/>
            <a:tailEnd/>
          </a:ln>
          <a:effectLst/>
        </p:spPr>
        <p:txBody>
          <a:bodyPr wrap="square" lIns="0" tIns="0" rIns="0" bIns="0" rtlCol="0">
            <a:spAutoFit/>
          </a:bodyPr>
          <a:lstStyle/>
          <a:p>
            <a:pPr algn="ctr"/>
            <a:r>
              <a:rPr lang="nl-NL" sz="800" dirty="0" smtClean="0">
                <a:cs typeface="Arial" pitchFamily="34" charset="0"/>
              </a:rPr>
              <a:t>Tijds Interval</a:t>
            </a:r>
            <a:endParaRPr lang="en-US" sz="800" dirty="0" smtClean="0">
              <a:cs typeface="Arial" pitchFamily="34" charset="0"/>
            </a:endParaRPr>
          </a:p>
        </p:txBody>
      </p:sp>
      <p:cxnSp>
        <p:nvCxnSpPr>
          <p:cNvPr id="126" name="Straight Connector 125"/>
          <p:cNvCxnSpPr/>
          <p:nvPr/>
        </p:nvCxnSpPr>
        <p:spPr bwMode="gray">
          <a:xfrm>
            <a:off x="200139" y="4294919"/>
            <a:ext cx="11690347" cy="27296"/>
          </a:xfrm>
          <a:prstGeom prst="line">
            <a:avLst/>
          </a:prstGeom>
          <a:ln>
            <a:headEnd/>
            <a:tailEnd/>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a:off x="1393841" y="5291110"/>
            <a:ext cx="2951145" cy="492443"/>
          </a:xfrm>
          <a:prstGeom prst="rect">
            <a:avLst/>
          </a:prstGeom>
        </p:spPr>
        <p:txBody>
          <a:bodyPr wrap="square" tIns="0" bIns="0">
            <a:spAutoFit/>
          </a:bodyPr>
          <a:lstStyle/>
          <a:p>
            <a:pPr marL="171450" indent="-171450">
              <a:buFontTx/>
              <a:buChar char="-"/>
            </a:pPr>
            <a:r>
              <a:rPr lang="en-US" sz="800" dirty="0"/>
              <a:t>Lange </a:t>
            </a:r>
            <a:r>
              <a:rPr lang="en-US" sz="800" dirty="0" err="1"/>
              <a:t>termijn</a:t>
            </a:r>
            <a:r>
              <a:rPr lang="en-US" sz="800" dirty="0"/>
              <a:t> </a:t>
            </a:r>
            <a:r>
              <a:rPr lang="en-US" sz="800" dirty="0" err="1"/>
              <a:t>tijdinterval</a:t>
            </a:r>
            <a:r>
              <a:rPr lang="en-US" sz="800" dirty="0"/>
              <a:t> , </a:t>
            </a:r>
            <a:r>
              <a:rPr lang="en-US" sz="800" dirty="0" err="1"/>
              <a:t>duur</a:t>
            </a:r>
            <a:r>
              <a:rPr lang="en-US" sz="800" dirty="0"/>
              <a:t> </a:t>
            </a:r>
            <a:r>
              <a:rPr lang="en-US" sz="800" dirty="0" err="1"/>
              <a:t>brugopening</a:t>
            </a:r>
            <a:r>
              <a:rPr lang="en-US" sz="800" dirty="0"/>
              <a:t> en </a:t>
            </a:r>
            <a:r>
              <a:rPr lang="en-US" sz="800" dirty="0" err="1"/>
              <a:t>daarbijhorden</a:t>
            </a:r>
            <a:r>
              <a:rPr lang="en-US" sz="800" dirty="0"/>
              <a:t> </a:t>
            </a:r>
            <a:r>
              <a:rPr lang="en-US" sz="800" dirty="0" err="1"/>
              <a:t>capaciteit</a:t>
            </a:r>
            <a:r>
              <a:rPr lang="en-US" sz="800" dirty="0"/>
              <a:t> per  </a:t>
            </a:r>
            <a:r>
              <a:rPr lang="en-US" sz="800" dirty="0" err="1"/>
              <a:t>brugopening</a:t>
            </a:r>
            <a:r>
              <a:rPr lang="en-US" sz="800" dirty="0"/>
              <a:t>  </a:t>
            </a:r>
            <a:r>
              <a:rPr lang="en-US" sz="800" dirty="0" err="1"/>
              <a:t>berekend</a:t>
            </a:r>
            <a:r>
              <a:rPr lang="en-US" sz="800" dirty="0"/>
              <a:t> op basis van </a:t>
            </a:r>
            <a:r>
              <a:rPr lang="en-US" sz="800" dirty="0" err="1"/>
              <a:t>historische</a:t>
            </a:r>
            <a:r>
              <a:rPr lang="en-US" sz="800" dirty="0"/>
              <a:t> data , predictive </a:t>
            </a:r>
            <a:r>
              <a:rPr lang="en-US" sz="800" dirty="0" err="1"/>
              <a:t>factoreren</a:t>
            </a:r>
            <a:r>
              <a:rPr lang="en-US" sz="800" dirty="0"/>
              <a:t> &amp; forecast  </a:t>
            </a:r>
            <a:r>
              <a:rPr lang="en-US" sz="800" dirty="0" err="1"/>
              <a:t>verladers</a:t>
            </a:r>
            <a:r>
              <a:rPr lang="en-US" sz="800" dirty="0"/>
              <a:t> </a:t>
            </a:r>
            <a:r>
              <a:rPr lang="en-US" sz="800" dirty="0" err="1"/>
              <a:t>brug</a:t>
            </a:r>
            <a:r>
              <a:rPr lang="en-US" sz="800" dirty="0"/>
              <a:t>/</a:t>
            </a:r>
            <a:r>
              <a:rPr lang="en-US" sz="800" dirty="0" err="1"/>
              <a:t>weg</a:t>
            </a:r>
            <a:r>
              <a:rPr lang="en-US" sz="800" dirty="0"/>
              <a:t> </a:t>
            </a:r>
          </a:p>
        </p:txBody>
      </p:sp>
      <p:sp>
        <p:nvSpPr>
          <p:cNvPr id="61" name="TextBox 60"/>
          <p:cNvSpPr txBox="1"/>
          <p:nvPr/>
        </p:nvSpPr>
        <p:spPr bwMode="auto">
          <a:xfrm>
            <a:off x="5870072" y="1202551"/>
            <a:ext cx="497407" cy="123111"/>
          </a:xfrm>
          <a:prstGeom prst="rect">
            <a:avLst/>
          </a:prstGeom>
          <a:solidFill>
            <a:schemeClr val="bg1"/>
          </a:solidFill>
          <a:ln w="9525" algn="ctr">
            <a:noFill/>
            <a:miter lim="800000"/>
            <a:headEnd/>
            <a:tailEnd/>
          </a:ln>
          <a:effectLst/>
        </p:spPr>
        <p:txBody>
          <a:bodyPr wrap="square" lIns="0" tIns="0" rIns="0" bIns="0" rtlCol="0">
            <a:spAutoFit/>
          </a:bodyPr>
          <a:lstStyle/>
          <a:p>
            <a:pPr algn="ctr"/>
            <a:r>
              <a:rPr lang="nl-NL" sz="800" dirty="0" smtClean="0">
                <a:cs typeface="Arial" pitchFamily="34" charset="0"/>
              </a:rPr>
              <a:t>Verkeer</a:t>
            </a:r>
            <a:endParaRPr lang="en-US" sz="800" dirty="0" smtClean="0">
              <a:cs typeface="Arial" pitchFamily="34" charset="0"/>
            </a:endParaRPr>
          </a:p>
        </p:txBody>
      </p:sp>
      <p:sp>
        <p:nvSpPr>
          <p:cNvPr id="62" name="TextBox 61"/>
          <p:cNvSpPr txBox="1"/>
          <p:nvPr/>
        </p:nvSpPr>
        <p:spPr bwMode="auto">
          <a:xfrm>
            <a:off x="6315370" y="1199143"/>
            <a:ext cx="368201" cy="123111"/>
          </a:xfrm>
          <a:prstGeom prst="rect">
            <a:avLst/>
          </a:prstGeom>
          <a:solidFill>
            <a:schemeClr val="bg2"/>
          </a:solidFill>
          <a:ln w="9525" algn="ctr">
            <a:noFill/>
            <a:miter lim="800000"/>
            <a:headEnd/>
            <a:tailEnd/>
          </a:ln>
          <a:effectLst/>
        </p:spPr>
        <p:txBody>
          <a:bodyPr wrap="square" lIns="0" tIns="0" rIns="0" bIns="0" rtlCol="0">
            <a:spAutoFit/>
          </a:bodyPr>
          <a:lstStyle>
            <a:defPPr>
              <a:defRPr lang="en-US"/>
            </a:defPPr>
            <a:lvl1pPr>
              <a:defRPr sz="1000">
                <a:cs typeface="Arial" pitchFamily="34" charset="0"/>
              </a:defRPr>
            </a:lvl1pPr>
          </a:lstStyle>
          <a:p>
            <a:pPr algn="ctr"/>
            <a:r>
              <a:rPr lang="nl-NL" sz="800" dirty="0" smtClean="0"/>
              <a:t>Trein</a:t>
            </a:r>
          </a:p>
        </p:txBody>
      </p:sp>
      <p:sp>
        <p:nvSpPr>
          <p:cNvPr id="49" name="Rectangle 48"/>
          <p:cNvSpPr/>
          <p:nvPr/>
        </p:nvSpPr>
        <p:spPr>
          <a:xfrm>
            <a:off x="4611229" y="4465062"/>
            <a:ext cx="2820085"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smtClean="0"/>
              <a:t>Elke </a:t>
            </a:r>
            <a:r>
              <a:rPr lang="en-US" sz="800" b="1" dirty="0" err="1"/>
              <a:t>schip</a:t>
            </a:r>
            <a:r>
              <a:rPr lang="en-US" sz="800" b="1" dirty="0"/>
              <a:t> </a:t>
            </a:r>
            <a:r>
              <a:rPr lang="en-US" sz="800" b="1" dirty="0" err="1"/>
              <a:t>krijgt</a:t>
            </a:r>
            <a:r>
              <a:rPr lang="en-US" sz="800" b="1" dirty="0"/>
              <a:t> </a:t>
            </a:r>
            <a:r>
              <a:rPr lang="en-US" sz="800" b="1" dirty="0" err="1"/>
              <a:t>individueel</a:t>
            </a:r>
            <a:r>
              <a:rPr lang="en-US" sz="800" b="1" dirty="0"/>
              <a:t> </a:t>
            </a:r>
            <a:r>
              <a:rPr lang="en-US" sz="800" b="1" dirty="0" err="1"/>
              <a:t>snelheidsadvies</a:t>
            </a:r>
            <a:r>
              <a:rPr lang="en-US" sz="800" b="1" dirty="0"/>
              <a:t>. Elk </a:t>
            </a:r>
            <a:r>
              <a:rPr lang="en-US" sz="800" b="1" dirty="0" err="1"/>
              <a:t>schip</a:t>
            </a:r>
            <a:r>
              <a:rPr lang="en-US" sz="800" b="1" dirty="0"/>
              <a:t> past </a:t>
            </a:r>
            <a:r>
              <a:rPr lang="en-US" sz="800" b="1" dirty="0" err="1"/>
              <a:t>snelheid</a:t>
            </a:r>
            <a:r>
              <a:rPr lang="en-US" sz="800" b="1" dirty="0"/>
              <a:t> </a:t>
            </a:r>
            <a:r>
              <a:rPr lang="en-US" sz="800" b="1" dirty="0" err="1"/>
              <a:t>automatisch</a:t>
            </a:r>
            <a:r>
              <a:rPr lang="en-US" sz="800" b="1" dirty="0"/>
              <a:t> </a:t>
            </a:r>
            <a:r>
              <a:rPr lang="en-US" sz="800" b="1" dirty="0" err="1"/>
              <a:t>aan</a:t>
            </a:r>
            <a:r>
              <a:rPr lang="en-US" sz="800" b="1" dirty="0"/>
              <a:t> </a:t>
            </a:r>
            <a:r>
              <a:rPr lang="en-US" sz="800" b="1" dirty="0" err="1"/>
              <a:t>voor</a:t>
            </a:r>
            <a:r>
              <a:rPr lang="en-US" sz="800" b="1" dirty="0"/>
              <a:t> </a:t>
            </a:r>
            <a:r>
              <a:rPr lang="en-US" sz="800" b="1" dirty="0" err="1"/>
              <a:t>juist</a:t>
            </a:r>
            <a:r>
              <a:rPr lang="en-US" sz="800" b="1" dirty="0"/>
              <a:t> </a:t>
            </a:r>
            <a:r>
              <a:rPr lang="en-US" sz="800" b="1" dirty="0" err="1"/>
              <a:t>plek</a:t>
            </a:r>
            <a:r>
              <a:rPr lang="en-US" sz="800" b="1" dirty="0"/>
              <a:t> in </a:t>
            </a:r>
            <a:r>
              <a:rPr lang="en-US" sz="800" b="1" dirty="0" err="1"/>
              <a:t>kolonne</a:t>
            </a:r>
            <a:r>
              <a:rPr lang="en-US" sz="800" b="1" dirty="0"/>
              <a:t> </a:t>
            </a:r>
            <a:r>
              <a:rPr lang="en-US" sz="800" b="1" dirty="0" err="1"/>
              <a:t>blauwe</a:t>
            </a:r>
            <a:r>
              <a:rPr lang="en-US" sz="800" b="1" dirty="0"/>
              <a:t> golf. </a:t>
            </a:r>
          </a:p>
          <a:p>
            <a:pPr marL="171450" indent="-171450">
              <a:buFontTx/>
              <a:buChar char="-"/>
            </a:pPr>
            <a:r>
              <a:rPr lang="en-US" sz="800" b="1" dirty="0" smtClean="0"/>
              <a:t>Op </a:t>
            </a:r>
            <a:r>
              <a:rPr lang="en-US" sz="800" b="1" dirty="0"/>
              <a:t>de </a:t>
            </a:r>
            <a:r>
              <a:rPr lang="en-US" sz="800" b="1" dirty="0" err="1"/>
              <a:t>weg</a:t>
            </a:r>
            <a:r>
              <a:rPr lang="en-US" sz="800" b="1" dirty="0"/>
              <a:t> </a:t>
            </a:r>
            <a:r>
              <a:rPr lang="en-US" sz="800" b="1" dirty="0" err="1"/>
              <a:t>krijgen</a:t>
            </a:r>
            <a:r>
              <a:rPr lang="en-US" sz="800" b="1" dirty="0"/>
              <a:t> </a:t>
            </a:r>
            <a:r>
              <a:rPr lang="en-US" sz="800" b="1" dirty="0" err="1"/>
              <a:t>automobilisten</a:t>
            </a:r>
            <a:r>
              <a:rPr lang="en-US" sz="800" b="1" dirty="0"/>
              <a:t> via Borden en navigate </a:t>
            </a:r>
            <a:r>
              <a:rPr lang="en-US" sz="800" b="1" dirty="0" err="1"/>
              <a:t>ook</a:t>
            </a:r>
            <a:r>
              <a:rPr lang="en-US" sz="800" b="1" dirty="0"/>
              <a:t> </a:t>
            </a:r>
            <a:r>
              <a:rPr lang="en-US" sz="800" b="1" dirty="0" err="1"/>
              <a:t>individueel</a:t>
            </a:r>
            <a:r>
              <a:rPr lang="en-US" sz="800" b="1" dirty="0"/>
              <a:t> </a:t>
            </a:r>
            <a:r>
              <a:rPr lang="en-US" sz="800" b="1" dirty="0" err="1"/>
              <a:t>advies</a:t>
            </a:r>
            <a:r>
              <a:rPr lang="en-US" sz="800" b="1" dirty="0"/>
              <a:t> </a:t>
            </a:r>
            <a:r>
              <a:rPr lang="en-US" sz="800" b="1" dirty="0" err="1"/>
              <a:t>voor</a:t>
            </a:r>
            <a:r>
              <a:rPr lang="en-US" sz="800" b="1" dirty="0"/>
              <a:t> </a:t>
            </a:r>
            <a:r>
              <a:rPr lang="en-US" sz="800" b="1" dirty="0" err="1"/>
              <a:t>groene</a:t>
            </a:r>
            <a:r>
              <a:rPr lang="en-US" sz="800" b="1" dirty="0"/>
              <a:t> golf.</a:t>
            </a:r>
          </a:p>
        </p:txBody>
      </p:sp>
      <p:sp>
        <p:nvSpPr>
          <p:cNvPr id="55" name="Rectangle 54"/>
          <p:cNvSpPr/>
          <p:nvPr/>
        </p:nvSpPr>
        <p:spPr>
          <a:xfrm>
            <a:off x="4619668" y="5291110"/>
            <a:ext cx="2820085" cy="830997"/>
          </a:xfrm>
          <a:prstGeom prst="rect">
            <a:avLst/>
          </a:prstGeom>
        </p:spPr>
        <p:txBody>
          <a:bodyPr wrap="square">
            <a:spAutoFit/>
          </a:bodyPr>
          <a:lstStyle/>
          <a:p>
            <a:pPr marL="171450" indent="-171450">
              <a:buFontTx/>
              <a:buChar char="-"/>
            </a:pPr>
            <a:r>
              <a:rPr lang="en-US" sz="800" dirty="0" smtClean="0"/>
              <a:t>Of: </a:t>
            </a:r>
            <a:r>
              <a:rPr lang="en-US" sz="800" dirty="0" err="1" smtClean="0"/>
              <a:t>Integratie</a:t>
            </a:r>
            <a:r>
              <a:rPr lang="en-US" sz="800" dirty="0" smtClean="0"/>
              <a:t> </a:t>
            </a:r>
            <a:r>
              <a:rPr lang="en-US" sz="800" dirty="0"/>
              <a:t>in </a:t>
            </a:r>
            <a:r>
              <a:rPr lang="en-US" sz="800" dirty="0" err="1" smtClean="0"/>
              <a:t>aansturing</a:t>
            </a:r>
            <a:r>
              <a:rPr lang="en-US" sz="800" dirty="0" smtClean="0"/>
              <a:t>/</a:t>
            </a:r>
            <a:r>
              <a:rPr lang="en-US" sz="800" dirty="0" err="1" smtClean="0"/>
              <a:t>navigatie</a:t>
            </a:r>
            <a:r>
              <a:rPr lang="en-US" sz="800" dirty="0"/>
              <a:t>/</a:t>
            </a:r>
            <a:r>
              <a:rPr lang="en-US" sz="800" dirty="0" smtClean="0"/>
              <a:t>board computers</a:t>
            </a:r>
          </a:p>
          <a:p>
            <a:pPr marL="171450" indent="-171450">
              <a:buFontTx/>
              <a:buChar char="-"/>
            </a:pPr>
            <a:r>
              <a:rPr lang="en-US" sz="800" dirty="0" smtClean="0"/>
              <a:t>Of </a:t>
            </a:r>
            <a:r>
              <a:rPr lang="en-US" sz="800" dirty="0" err="1" smtClean="0"/>
              <a:t>manuele</a:t>
            </a:r>
            <a:r>
              <a:rPr lang="en-US" sz="800" dirty="0" smtClean="0"/>
              <a:t> </a:t>
            </a:r>
            <a:r>
              <a:rPr lang="en-US" sz="800" dirty="0" err="1" smtClean="0"/>
              <a:t>aanpassing</a:t>
            </a:r>
            <a:r>
              <a:rPr lang="en-US" sz="800" dirty="0" smtClean="0"/>
              <a:t> door </a:t>
            </a:r>
            <a:r>
              <a:rPr lang="en-US" sz="800" dirty="0" err="1" smtClean="0"/>
              <a:t>communicatie</a:t>
            </a:r>
            <a:r>
              <a:rPr lang="en-US" sz="800" dirty="0" smtClean="0"/>
              <a:t> </a:t>
            </a:r>
            <a:r>
              <a:rPr lang="en-US" sz="800" dirty="0" err="1" smtClean="0"/>
              <a:t>naar</a:t>
            </a:r>
            <a:r>
              <a:rPr lang="en-US" sz="800" dirty="0" smtClean="0"/>
              <a:t> </a:t>
            </a:r>
            <a:r>
              <a:rPr lang="en-US" sz="800" dirty="0" err="1" smtClean="0"/>
              <a:t>schipp</a:t>
            </a:r>
            <a:r>
              <a:rPr lang="en-US" sz="800" dirty="0" smtClean="0"/>
              <a:t> (</a:t>
            </a:r>
            <a:r>
              <a:rPr lang="en-US" sz="800" dirty="0" err="1" smtClean="0"/>
              <a:t>bijv</a:t>
            </a:r>
            <a:r>
              <a:rPr lang="en-US" sz="800" dirty="0" smtClean="0"/>
              <a:t>: Gamification </a:t>
            </a:r>
            <a:r>
              <a:rPr lang="en-US" sz="800" dirty="0" err="1" smtClean="0"/>
              <a:t>toepassing</a:t>
            </a:r>
            <a:r>
              <a:rPr lang="en-US" sz="800" dirty="0" smtClean="0"/>
              <a:t> om </a:t>
            </a:r>
            <a:r>
              <a:rPr lang="en-US" sz="800" dirty="0" err="1" smtClean="0"/>
              <a:t>schippers</a:t>
            </a:r>
            <a:r>
              <a:rPr lang="en-US" sz="800" dirty="0" smtClean="0"/>
              <a:t> </a:t>
            </a:r>
            <a:r>
              <a:rPr lang="en-US" sz="800" dirty="0" err="1" smtClean="0"/>
              <a:t>individueel</a:t>
            </a:r>
            <a:r>
              <a:rPr lang="en-US" sz="800" dirty="0" smtClean="0"/>
              <a:t> </a:t>
            </a:r>
            <a:r>
              <a:rPr lang="en-US" sz="800" dirty="0" err="1" smtClean="0"/>
              <a:t>te</a:t>
            </a:r>
            <a:r>
              <a:rPr lang="en-US" sz="800" dirty="0" smtClean="0"/>
              <a:t> </a:t>
            </a:r>
            <a:r>
              <a:rPr lang="en-US" sz="800" dirty="0" err="1" smtClean="0"/>
              <a:t>motiveren</a:t>
            </a:r>
            <a:r>
              <a:rPr lang="en-US" sz="800" dirty="0" smtClean="0"/>
              <a:t> </a:t>
            </a:r>
            <a:r>
              <a:rPr lang="en-US" sz="800" dirty="0" err="1" smtClean="0"/>
              <a:t>ideaal</a:t>
            </a:r>
            <a:r>
              <a:rPr lang="en-US" sz="800" dirty="0" smtClean="0"/>
              <a:t>  </a:t>
            </a:r>
            <a:r>
              <a:rPr lang="en-US" sz="800" dirty="0" err="1" smtClean="0"/>
              <a:t>vaar</a:t>
            </a:r>
            <a:r>
              <a:rPr lang="en-US" sz="800" dirty="0" smtClean="0"/>
              <a:t> </a:t>
            </a:r>
            <a:r>
              <a:rPr lang="en-US" sz="800" dirty="0" err="1" smtClean="0"/>
              <a:t>gedrag</a:t>
            </a:r>
            <a:r>
              <a:rPr lang="en-US" sz="800" dirty="0" smtClean="0"/>
              <a:t> </a:t>
            </a:r>
            <a:r>
              <a:rPr lang="en-US" sz="800" dirty="0" err="1" smtClean="0"/>
              <a:t>te</a:t>
            </a:r>
            <a:r>
              <a:rPr lang="en-US" sz="800" dirty="0" smtClean="0"/>
              <a:t> </a:t>
            </a:r>
            <a:r>
              <a:rPr lang="en-US" sz="800" dirty="0" err="1" smtClean="0"/>
              <a:t>tonen</a:t>
            </a:r>
            <a:r>
              <a:rPr lang="en-US" sz="800" dirty="0" smtClean="0"/>
              <a:t>)</a:t>
            </a:r>
          </a:p>
          <a:p>
            <a:pPr marL="171450" indent="-171450">
              <a:buFontTx/>
              <a:buChar char="-"/>
            </a:pPr>
            <a:r>
              <a:rPr lang="en-US" sz="800" dirty="0" err="1" smtClean="0"/>
              <a:t>Weg</a:t>
            </a:r>
            <a:r>
              <a:rPr lang="en-US" sz="800" dirty="0" smtClean="0"/>
              <a:t>: </a:t>
            </a:r>
            <a:r>
              <a:rPr lang="en-US" sz="800" dirty="0" err="1" smtClean="0"/>
              <a:t>Adviesborden</a:t>
            </a:r>
            <a:r>
              <a:rPr lang="en-US" sz="800" dirty="0" smtClean="0"/>
              <a:t> </a:t>
            </a:r>
            <a:r>
              <a:rPr lang="en-US" sz="800" dirty="0" err="1" smtClean="0"/>
              <a:t>omhoog</a:t>
            </a:r>
            <a:r>
              <a:rPr lang="en-US" sz="800" dirty="0" smtClean="0"/>
              <a:t> charm </a:t>
            </a:r>
            <a:r>
              <a:rPr lang="en-US" sz="800" dirty="0" err="1" smtClean="0"/>
              <a:t>netwerk</a:t>
            </a:r>
            <a:r>
              <a:rPr lang="en-US" sz="800" dirty="0" smtClean="0"/>
              <a:t> en/of </a:t>
            </a:r>
            <a:r>
              <a:rPr lang="en-US" sz="800" dirty="0" err="1" smtClean="0"/>
              <a:t>onbaord</a:t>
            </a:r>
            <a:r>
              <a:rPr lang="en-US" sz="800" dirty="0" smtClean="0"/>
              <a:t> </a:t>
            </a:r>
            <a:r>
              <a:rPr lang="en-US" sz="800" dirty="0" err="1" smtClean="0"/>
              <a:t>navigatie</a:t>
            </a:r>
            <a:endParaRPr lang="en-US" sz="800" dirty="0" smtClean="0"/>
          </a:p>
        </p:txBody>
      </p:sp>
      <p:sp>
        <p:nvSpPr>
          <p:cNvPr id="56" name="Rectangle 55"/>
          <p:cNvSpPr/>
          <p:nvPr/>
        </p:nvSpPr>
        <p:spPr>
          <a:xfrm>
            <a:off x="7431315" y="5449405"/>
            <a:ext cx="2347223" cy="692497"/>
          </a:xfrm>
          <a:prstGeom prst="rect">
            <a:avLst/>
          </a:prstGeom>
        </p:spPr>
        <p:txBody>
          <a:bodyPr wrap="square" tIns="0" bIns="0">
            <a:spAutoFit/>
          </a:bodyPr>
          <a:lstStyle/>
          <a:p>
            <a:pPr marL="171450" indent="-171450">
              <a:buFontTx/>
              <a:buChar char="-"/>
            </a:pPr>
            <a:r>
              <a:rPr lang="en-US" sz="750" dirty="0"/>
              <a:t>Op het moment </a:t>
            </a:r>
            <a:r>
              <a:rPr lang="en-US" sz="750" dirty="0" err="1"/>
              <a:t>dat</a:t>
            </a:r>
            <a:r>
              <a:rPr lang="en-US" sz="750" dirty="0"/>
              <a:t> het </a:t>
            </a:r>
            <a:r>
              <a:rPr lang="en-US" sz="750" dirty="0" err="1"/>
              <a:t>eerste</a:t>
            </a:r>
            <a:r>
              <a:rPr lang="en-US" sz="750" dirty="0"/>
              <a:t> </a:t>
            </a:r>
            <a:r>
              <a:rPr lang="en-US" sz="750" dirty="0" err="1"/>
              <a:t>schip</a:t>
            </a:r>
            <a:r>
              <a:rPr lang="en-US" sz="750" dirty="0"/>
              <a:t> </a:t>
            </a:r>
            <a:r>
              <a:rPr lang="en-US" sz="750" dirty="0" err="1"/>
              <a:t>uit</a:t>
            </a:r>
            <a:r>
              <a:rPr lang="en-US" sz="750" dirty="0"/>
              <a:t> de </a:t>
            </a:r>
            <a:r>
              <a:rPr lang="en-US" sz="750" dirty="0" err="1"/>
              <a:t>colonne</a:t>
            </a:r>
            <a:r>
              <a:rPr lang="en-US" sz="750" dirty="0"/>
              <a:t> op de </a:t>
            </a:r>
            <a:r>
              <a:rPr lang="en-US" sz="750" dirty="0" err="1"/>
              <a:t>brug</a:t>
            </a:r>
            <a:r>
              <a:rPr lang="en-US" sz="750" dirty="0"/>
              <a:t> </a:t>
            </a:r>
            <a:r>
              <a:rPr lang="en-US" sz="750" dirty="0" err="1"/>
              <a:t>afvaart</a:t>
            </a:r>
            <a:r>
              <a:rPr lang="en-US" sz="750" dirty="0"/>
              <a:t> </a:t>
            </a:r>
            <a:r>
              <a:rPr lang="en-US" sz="750" dirty="0" err="1"/>
              <a:t>communiceert</a:t>
            </a:r>
            <a:r>
              <a:rPr lang="en-US" sz="750" dirty="0"/>
              <a:t> </a:t>
            </a:r>
            <a:r>
              <a:rPr lang="en-US" sz="750" dirty="0" err="1"/>
              <a:t>deze</a:t>
            </a:r>
            <a:r>
              <a:rPr lang="en-US" sz="750" dirty="0"/>
              <a:t> met de </a:t>
            </a:r>
            <a:r>
              <a:rPr lang="en-US" sz="750" dirty="0" err="1"/>
              <a:t>brug</a:t>
            </a:r>
            <a:r>
              <a:rPr lang="en-US" sz="750" dirty="0"/>
              <a:t> &amp; </a:t>
            </a:r>
            <a:r>
              <a:rPr lang="en-US" sz="750" dirty="0" err="1"/>
              <a:t>wordt</a:t>
            </a:r>
            <a:r>
              <a:rPr lang="en-US" sz="750" dirty="0"/>
              <a:t> de </a:t>
            </a:r>
            <a:r>
              <a:rPr lang="en-US" sz="750" dirty="0" err="1"/>
              <a:t>brug</a:t>
            </a:r>
            <a:r>
              <a:rPr lang="en-US" sz="750" dirty="0"/>
              <a:t> op het </a:t>
            </a:r>
            <a:r>
              <a:rPr lang="en-US" sz="750" dirty="0" err="1"/>
              <a:t>ideale</a:t>
            </a:r>
            <a:r>
              <a:rPr lang="en-US" sz="750" dirty="0"/>
              <a:t> moment </a:t>
            </a:r>
            <a:r>
              <a:rPr lang="en-US" sz="750" dirty="0" err="1"/>
              <a:t>automatisch</a:t>
            </a:r>
            <a:r>
              <a:rPr lang="en-US" sz="750" dirty="0"/>
              <a:t> </a:t>
            </a:r>
            <a:r>
              <a:rPr lang="en-US" sz="750" dirty="0" err="1"/>
              <a:t>geopend</a:t>
            </a:r>
            <a:r>
              <a:rPr lang="en-US" sz="750" dirty="0"/>
              <a:t>. (</a:t>
            </a:r>
            <a:r>
              <a:rPr lang="en-US" sz="750" dirty="0" err="1"/>
              <a:t>stipte</a:t>
            </a:r>
            <a:r>
              <a:rPr lang="en-US" sz="750" dirty="0"/>
              <a:t> opening </a:t>
            </a:r>
            <a:r>
              <a:rPr lang="en-US" sz="750" dirty="0" err="1"/>
              <a:t>essntieel</a:t>
            </a:r>
            <a:r>
              <a:rPr lang="en-US" sz="750" dirty="0"/>
              <a:t> </a:t>
            </a:r>
            <a:r>
              <a:rPr lang="en-US" sz="750" dirty="0" err="1"/>
              <a:t>voor</a:t>
            </a:r>
            <a:r>
              <a:rPr lang="en-US" sz="750" dirty="0"/>
              <a:t> het </a:t>
            </a:r>
            <a:r>
              <a:rPr lang="en-US" sz="750" dirty="0" err="1"/>
              <a:t>laten</a:t>
            </a:r>
            <a:r>
              <a:rPr lang="en-US" sz="750" dirty="0"/>
              <a:t> </a:t>
            </a:r>
            <a:r>
              <a:rPr lang="en-US" sz="750" dirty="0" err="1"/>
              <a:t>werken</a:t>
            </a:r>
            <a:r>
              <a:rPr lang="en-US" sz="750" dirty="0"/>
              <a:t> van de </a:t>
            </a:r>
            <a:r>
              <a:rPr lang="en-US" sz="750" dirty="0" err="1"/>
              <a:t>blauwe</a:t>
            </a:r>
            <a:r>
              <a:rPr lang="en-US" sz="750" dirty="0"/>
              <a:t> golf!)</a:t>
            </a:r>
          </a:p>
        </p:txBody>
      </p:sp>
      <p:sp>
        <p:nvSpPr>
          <p:cNvPr id="57" name="Rectangle 56"/>
          <p:cNvSpPr/>
          <p:nvPr/>
        </p:nvSpPr>
        <p:spPr>
          <a:xfrm>
            <a:off x="7431314" y="4465062"/>
            <a:ext cx="2110985" cy="492443"/>
          </a:xfrm>
          <a:prstGeom prst="rect">
            <a:avLst/>
          </a:prstGeom>
          <a:solidFill>
            <a:schemeClr val="bg1"/>
          </a:solidFill>
          <a:ln>
            <a:solidFill>
              <a:schemeClr val="bg1"/>
            </a:solidFill>
            <a:prstDash val="solid"/>
          </a:ln>
        </p:spPr>
        <p:txBody>
          <a:bodyPr wrap="square" tIns="0" bIns="0">
            <a:spAutoFit/>
          </a:bodyPr>
          <a:lstStyle/>
          <a:p>
            <a:pPr marL="171450" indent="-171450">
              <a:buFontTx/>
              <a:buChar char="-"/>
            </a:pPr>
            <a:r>
              <a:rPr lang="en-US" sz="800" b="1" dirty="0" err="1"/>
              <a:t>Autonome</a:t>
            </a:r>
            <a:r>
              <a:rPr lang="en-US" sz="800" b="1" dirty="0"/>
              <a:t> </a:t>
            </a:r>
            <a:r>
              <a:rPr lang="en-US" sz="800" b="1" dirty="0" err="1"/>
              <a:t>brug</a:t>
            </a:r>
            <a:r>
              <a:rPr lang="en-US" sz="800" b="1" dirty="0"/>
              <a:t> </a:t>
            </a:r>
            <a:r>
              <a:rPr lang="en-US" sz="800" b="1" dirty="0" err="1"/>
              <a:t>aansturing</a:t>
            </a:r>
            <a:r>
              <a:rPr lang="en-US" sz="800" b="1" dirty="0"/>
              <a:t> op </a:t>
            </a:r>
            <a:r>
              <a:rPr lang="en-US" sz="800" b="1" dirty="0" err="1"/>
              <a:t>afstand</a:t>
            </a:r>
            <a:r>
              <a:rPr lang="en-US" sz="800" b="1" dirty="0"/>
              <a:t> . </a:t>
            </a:r>
            <a:r>
              <a:rPr lang="en-US" sz="800" b="1" dirty="0" err="1"/>
              <a:t>Brug</a:t>
            </a:r>
            <a:r>
              <a:rPr lang="en-US" sz="800" b="1" dirty="0"/>
              <a:t> open en </a:t>
            </a:r>
            <a:r>
              <a:rPr lang="en-US" sz="800" b="1" dirty="0" err="1"/>
              <a:t>Schepen</a:t>
            </a:r>
            <a:r>
              <a:rPr lang="en-US" sz="800" b="1" dirty="0"/>
              <a:t> in </a:t>
            </a:r>
            <a:r>
              <a:rPr lang="en-US" sz="800" b="1" dirty="0" err="1"/>
              <a:t>kolonnen</a:t>
            </a:r>
            <a:r>
              <a:rPr lang="en-US" sz="800" b="1" dirty="0"/>
              <a:t> </a:t>
            </a:r>
            <a:r>
              <a:rPr lang="en-US" sz="800" b="1" dirty="0" err="1"/>
              <a:t>als</a:t>
            </a:r>
            <a:r>
              <a:rPr lang="en-US" sz="800" b="1" dirty="0"/>
              <a:t> </a:t>
            </a:r>
            <a:r>
              <a:rPr lang="en-US" sz="800" b="1" dirty="0" err="1"/>
              <a:t>blauwe</a:t>
            </a:r>
            <a:r>
              <a:rPr lang="en-US" sz="800" b="1" dirty="0"/>
              <a:t> golf door </a:t>
            </a:r>
            <a:r>
              <a:rPr lang="en-US" sz="800" b="1" dirty="0" err="1"/>
              <a:t>sluis</a:t>
            </a:r>
            <a:r>
              <a:rPr lang="en-US" sz="800" b="1" dirty="0"/>
              <a:t>.</a:t>
            </a:r>
          </a:p>
        </p:txBody>
      </p:sp>
      <p:sp>
        <p:nvSpPr>
          <p:cNvPr id="63" name="Rectangle 62"/>
          <p:cNvSpPr/>
          <p:nvPr/>
        </p:nvSpPr>
        <p:spPr>
          <a:xfrm>
            <a:off x="7431314" y="5231781"/>
            <a:ext cx="2235199" cy="230832"/>
          </a:xfrm>
          <a:prstGeom prst="rect">
            <a:avLst/>
          </a:prstGeom>
        </p:spPr>
        <p:txBody>
          <a:bodyPr wrap="square" tIns="0" bIns="0">
            <a:spAutoFit/>
          </a:bodyPr>
          <a:lstStyle/>
          <a:p>
            <a:pPr marL="171450" indent="-171450">
              <a:buFontTx/>
              <a:buChar char="-"/>
            </a:pPr>
            <a:r>
              <a:rPr lang="en-US" sz="750" dirty="0"/>
              <a:t>Connected business rules opening </a:t>
            </a:r>
            <a:r>
              <a:rPr lang="en-US" sz="750" dirty="0" err="1"/>
              <a:t>brug</a:t>
            </a:r>
            <a:r>
              <a:rPr lang="en-US" sz="750" dirty="0"/>
              <a:t> op basis van </a:t>
            </a:r>
            <a:r>
              <a:rPr lang="en-US" sz="750" dirty="0" err="1"/>
              <a:t>schip</a:t>
            </a:r>
            <a:r>
              <a:rPr lang="en-US" sz="750" dirty="0"/>
              <a:t> die </a:t>
            </a:r>
            <a:r>
              <a:rPr lang="en-US" sz="750" dirty="0" err="1"/>
              <a:t>brug</a:t>
            </a:r>
            <a:r>
              <a:rPr lang="en-US" sz="750" dirty="0"/>
              <a:t> </a:t>
            </a:r>
            <a:r>
              <a:rPr lang="en-US" sz="750" dirty="0" err="1"/>
              <a:t>nadert</a:t>
            </a:r>
            <a:endParaRPr lang="en-US" sz="750" dirty="0"/>
          </a:p>
        </p:txBody>
      </p:sp>
      <p:sp>
        <p:nvSpPr>
          <p:cNvPr id="91" name="TextBox 90"/>
          <p:cNvSpPr txBox="1"/>
          <p:nvPr/>
        </p:nvSpPr>
        <p:spPr bwMode="auto">
          <a:xfrm>
            <a:off x="9661479" y="1562574"/>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3</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cxnSp>
        <p:nvCxnSpPr>
          <p:cNvPr id="73" name="Curved Connector 72"/>
          <p:cNvCxnSpPr/>
          <p:nvPr/>
        </p:nvCxnSpPr>
        <p:spPr bwMode="gray">
          <a:xfrm rot="5400000" flipH="1" flipV="1">
            <a:off x="6392309" y="2130835"/>
            <a:ext cx="1465784" cy="883261"/>
          </a:xfrm>
          <a:prstGeom prst="curvedConnector3">
            <a:avLst>
              <a:gd name="adj1" fmla="val 50000"/>
            </a:avLst>
          </a:prstGeom>
          <a:noFill/>
          <a:ln w="12700">
            <a:solidFill>
              <a:schemeClr val="bg1">
                <a:lumMod val="50000"/>
              </a:schemeClr>
            </a:solidFill>
            <a:prstDash val="sysDash"/>
            <a:round/>
            <a:headEnd type="triangle" w="med" len="med"/>
            <a:tailEnd type="triangle" w="med" len="med"/>
          </a:ln>
          <a:effectLst/>
        </p:spPr>
      </p:cxnSp>
      <p:sp>
        <p:nvSpPr>
          <p:cNvPr id="93" name="TextBox 92"/>
          <p:cNvSpPr txBox="1"/>
          <p:nvPr/>
        </p:nvSpPr>
        <p:spPr bwMode="auto">
          <a:xfrm>
            <a:off x="6928277" y="2385802"/>
            <a:ext cx="638555" cy="24622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err="1" smtClean="0">
                <a:solidFill>
                  <a:srgbClr val="C00000"/>
                </a:solidFill>
                <a:cs typeface="Arial" pitchFamily="34" charset="0"/>
              </a:rPr>
              <a:t>Autonoom</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openen</a:t>
            </a:r>
            <a:endParaRPr lang="en-US" sz="800" b="1" dirty="0" smtClean="0">
              <a:solidFill>
                <a:srgbClr val="C00000"/>
              </a:solidFill>
              <a:cs typeface="Arial" pitchFamily="34" charset="0"/>
            </a:endParaRPr>
          </a:p>
        </p:txBody>
      </p:sp>
      <p:sp>
        <p:nvSpPr>
          <p:cNvPr id="60" name="Flowchart: Process 59"/>
          <p:cNvSpPr/>
          <p:nvPr/>
        </p:nvSpPr>
        <p:spPr bwMode="gray">
          <a:xfrm>
            <a:off x="5923206" y="3080537"/>
            <a:ext cx="152649"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4" name="Flowchart: Process 63"/>
          <p:cNvSpPr/>
          <p:nvPr/>
        </p:nvSpPr>
        <p:spPr bwMode="gray">
          <a:xfrm>
            <a:off x="6257201" y="3084195"/>
            <a:ext cx="152649"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5" name="Flowchart: Process 64"/>
          <p:cNvSpPr/>
          <p:nvPr/>
        </p:nvSpPr>
        <p:spPr bwMode="gray">
          <a:xfrm>
            <a:off x="6539340" y="1322254"/>
            <a:ext cx="152649" cy="233876"/>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66" name="Curved Connector 65"/>
          <p:cNvCxnSpPr/>
          <p:nvPr/>
        </p:nvCxnSpPr>
        <p:spPr bwMode="gray">
          <a:xfrm rot="10800000">
            <a:off x="5035687" y="2710277"/>
            <a:ext cx="674001" cy="532944"/>
          </a:xfrm>
          <a:prstGeom prst="curvedConnector3">
            <a:avLst>
              <a:gd name="adj1" fmla="val 50000"/>
            </a:avLst>
          </a:prstGeom>
          <a:noFill/>
          <a:ln w="12700">
            <a:solidFill>
              <a:schemeClr val="bg1">
                <a:lumMod val="50000"/>
              </a:schemeClr>
            </a:solidFill>
            <a:prstDash val="sysDash"/>
            <a:round/>
            <a:headEnd type="triangle" w="med" len="med"/>
            <a:tailEnd type="triangle" w="med" len="med"/>
          </a:ln>
          <a:effectLst/>
        </p:spPr>
      </p:cxnSp>
      <p:sp>
        <p:nvSpPr>
          <p:cNvPr id="67" name="TextBox 66"/>
          <p:cNvSpPr txBox="1"/>
          <p:nvPr/>
        </p:nvSpPr>
        <p:spPr bwMode="auto">
          <a:xfrm>
            <a:off x="5053409" y="2912803"/>
            <a:ext cx="638555" cy="24622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err="1" smtClean="0">
                <a:solidFill>
                  <a:srgbClr val="C00000"/>
                </a:solidFill>
                <a:cs typeface="Arial" pitchFamily="34" charset="0"/>
              </a:rPr>
              <a:t>Autonoom</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openen</a:t>
            </a:r>
            <a:endParaRPr lang="en-US" sz="800" b="1" dirty="0" smtClean="0">
              <a:solidFill>
                <a:srgbClr val="C00000"/>
              </a:solidFill>
              <a:cs typeface="Arial" pitchFamily="34" charset="0"/>
            </a:endParaRPr>
          </a:p>
        </p:txBody>
      </p:sp>
      <p:pic>
        <p:nvPicPr>
          <p:cNvPr id="58"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50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p:cNvSpPr/>
          <p:nvPr/>
        </p:nvSpPr>
        <p:spPr bwMode="gray">
          <a:xfrm>
            <a:off x="6264856" y="1367656"/>
            <a:ext cx="152649"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87" name="Flowchart: Process 86"/>
          <p:cNvSpPr/>
          <p:nvPr/>
        </p:nvSpPr>
        <p:spPr bwMode="gray">
          <a:xfrm>
            <a:off x="6499471" y="3071481"/>
            <a:ext cx="152649" cy="233876"/>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 name="Title 1"/>
          <p:cNvSpPr>
            <a:spLocks noGrp="1"/>
          </p:cNvSpPr>
          <p:nvPr>
            <p:ph type="title"/>
          </p:nvPr>
        </p:nvSpPr>
        <p:spPr>
          <a:xfrm>
            <a:off x="596745" y="185739"/>
            <a:ext cx="11283927" cy="920750"/>
          </a:xfrm>
        </p:spPr>
        <p:txBody>
          <a:bodyPr>
            <a:normAutofit/>
          </a:bodyPr>
          <a:lstStyle/>
          <a:p>
            <a:r>
              <a:rPr lang="en-US" dirty="0" err="1"/>
              <a:t>Toekomstbeeld</a:t>
            </a:r>
            <a:r>
              <a:rPr lang="en-US" dirty="0"/>
              <a:t>: </a:t>
            </a:r>
            <a:r>
              <a:rPr lang="en-US" dirty="0" err="1"/>
              <a:t>Volledig</a:t>
            </a:r>
            <a:r>
              <a:rPr lang="en-US" b="1" dirty="0"/>
              <a:t> </a:t>
            </a:r>
            <a:r>
              <a:rPr lang="en-US" b="1" dirty="0" err="1"/>
              <a:t>autonome</a:t>
            </a:r>
            <a:r>
              <a:rPr lang="en-US" b="1" dirty="0"/>
              <a:t> </a:t>
            </a:r>
            <a:r>
              <a:rPr lang="en-US" b="1" dirty="0" err="1"/>
              <a:t>aansturing</a:t>
            </a:r>
            <a:r>
              <a:rPr lang="en-US" b="1" dirty="0"/>
              <a:t> </a:t>
            </a:r>
            <a:r>
              <a:rPr lang="en-US" dirty="0"/>
              <a:t>van- en de </a:t>
            </a:r>
            <a:r>
              <a:rPr lang="en-US" dirty="0" err="1"/>
              <a:t>meest</a:t>
            </a:r>
            <a:r>
              <a:rPr lang="en-US" dirty="0"/>
              <a:t> </a:t>
            </a:r>
            <a:r>
              <a:rPr lang="en-US" b="1" dirty="0" err="1"/>
              <a:t>optimale</a:t>
            </a:r>
            <a:r>
              <a:rPr lang="en-US" b="1" dirty="0"/>
              <a:t> </a:t>
            </a:r>
            <a:r>
              <a:rPr lang="en-US" b="1" dirty="0" err="1"/>
              <a:t>afstemming</a:t>
            </a:r>
            <a:r>
              <a:rPr lang="en-US" dirty="0"/>
              <a:t> </a:t>
            </a:r>
            <a:r>
              <a:rPr lang="en-US" dirty="0" err="1"/>
              <a:t>tussen</a:t>
            </a:r>
            <a:r>
              <a:rPr lang="en-US" dirty="0"/>
              <a:t>- </a:t>
            </a:r>
            <a:r>
              <a:rPr lang="en-US" b="1" dirty="0" err="1"/>
              <a:t>schepen</a:t>
            </a:r>
            <a:r>
              <a:rPr lang="en-US" b="1" dirty="0"/>
              <a:t> &amp; </a:t>
            </a:r>
            <a:r>
              <a:rPr lang="en-US" b="1" dirty="0" err="1"/>
              <a:t>objecten</a:t>
            </a:r>
            <a:endParaRPr lang="en-US" dirty="0"/>
          </a:p>
        </p:txBody>
      </p:sp>
      <p:sp>
        <p:nvSpPr>
          <p:cNvPr id="4" name="Slide Number Placeholder 3"/>
          <p:cNvSpPr>
            <a:spLocks noGrp="1"/>
          </p:cNvSpPr>
          <p:nvPr>
            <p:ph type="sldNum" sz="quarter" idx="12"/>
          </p:nvPr>
        </p:nvSpPr>
        <p:spPr/>
        <p:txBody>
          <a:bodyPr/>
          <a:lstStyle/>
          <a:p>
            <a:fld id="{525A3C56-E491-49B2-93F3-63532DF516BC}" type="slidenum">
              <a:rPr lang="en-US" smtClean="0"/>
              <a:pPr/>
              <a:t>9</a:t>
            </a:fld>
            <a:endParaRPr lang="en-US" dirty="0"/>
          </a:p>
        </p:txBody>
      </p:sp>
      <p:sp>
        <p:nvSpPr>
          <p:cNvPr id="16" name="Flowchart: Process 15"/>
          <p:cNvSpPr/>
          <p:nvPr/>
        </p:nvSpPr>
        <p:spPr bwMode="gray">
          <a:xfrm>
            <a:off x="5923206" y="1367656"/>
            <a:ext cx="126330"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20" name="Straight Connector 19"/>
          <p:cNvCxnSpPr/>
          <p:nvPr/>
        </p:nvCxnSpPr>
        <p:spPr bwMode="gray">
          <a:xfrm>
            <a:off x="589310" y="1432553"/>
            <a:ext cx="11305309" cy="0"/>
          </a:xfrm>
          <a:prstGeom prst="line">
            <a:avLst/>
          </a:prstGeom>
          <a:noFill/>
          <a:ln w="12700">
            <a:solidFill>
              <a:schemeClr val="accent1"/>
            </a:solidFill>
            <a:prstDash val="dash"/>
            <a:round/>
            <a:headEnd/>
            <a:tailEnd/>
          </a:ln>
          <a:effectLst/>
        </p:spPr>
      </p:cxnSp>
      <p:cxnSp>
        <p:nvCxnSpPr>
          <p:cNvPr id="21" name="Straight Connector 20"/>
          <p:cNvCxnSpPr/>
          <p:nvPr/>
        </p:nvCxnSpPr>
        <p:spPr bwMode="gray">
          <a:xfrm>
            <a:off x="519312" y="3130527"/>
            <a:ext cx="11305309" cy="0"/>
          </a:xfrm>
          <a:prstGeom prst="line">
            <a:avLst/>
          </a:prstGeom>
          <a:noFill/>
          <a:ln w="12700">
            <a:solidFill>
              <a:schemeClr val="accent1"/>
            </a:solidFill>
            <a:prstDash val="dash"/>
            <a:round/>
            <a:headEnd/>
            <a:tailEnd/>
          </a:ln>
          <a:effectLst/>
        </p:spPr>
      </p:cxnSp>
      <p:sp>
        <p:nvSpPr>
          <p:cNvPr id="22" name="Chevron 21"/>
          <p:cNvSpPr/>
          <p:nvPr/>
        </p:nvSpPr>
        <p:spPr bwMode="gray">
          <a:xfrm flipH="1">
            <a:off x="2663339" y="1555083"/>
            <a:ext cx="1022643"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4" name="Chevron 23"/>
          <p:cNvSpPr/>
          <p:nvPr/>
        </p:nvSpPr>
        <p:spPr bwMode="gray">
          <a:xfrm flipH="1">
            <a:off x="3605235" y="1559657"/>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27" name="Rectangle 26"/>
          <p:cNvSpPr/>
          <p:nvPr/>
        </p:nvSpPr>
        <p:spPr>
          <a:xfrm>
            <a:off x="1393842" y="4465062"/>
            <a:ext cx="3082466"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err="1" smtClean="0"/>
              <a:t>Schip</a:t>
            </a:r>
            <a:r>
              <a:rPr lang="en-US" sz="800" b="1" dirty="0" smtClean="0"/>
              <a:t>/</a:t>
            </a:r>
            <a:r>
              <a:rPr lang="en-US" sz="800" b="1" dirty="0" err="1" smtClean="0"/>
              <a:t>schepen</a:t>
            </a:r>
            <a:r>
              <a:rPr lang="en-US" sz="800" b="1" dirty="0" smtClean="0"/>
              <a:t> </a:t>
            </a:r>
            <a:r>
              <a:rPr lang="en-US" sz="800" b="1" dirty="0" err="1"/>
              <a:t>komen</a:t>
            </a:r>
            <a:r>
              <a:rPr lang="en-US" sz="800" b="1" dirty="0"/>
              <a:t> op </a:t>
            </a:r>
            <a:r>
              <a:rPr lang="en-US" sz="800" b="1" dirty="0" err="1"/>
              <a:t>brug</a:t>
            </a:r>
            <a:r>
              <a:rPr lang="en-US" sz="800" b="1" dirty="0"/>
              <a:t>  </a:t>
            </a:r>
            <a:r>
              <a:rPr lang="en-US" sz="800" b="1" dirty="0" err="1" smtClean="0"/>
              <a:t>af</a:t>
            </a:r>
            <a:r>
              <a:rPr lang="en-US" sz="800" b="1" dirty="0" smtClean="0"/>
              <a:t>. </a:t>
            </a:r>
          </a:p>
          <a:p>
            <a:pPr marL="171450" indent="-171450">
              <a:buFontTx/>
              <a:buChar char="-"/>
            </a:pPr>
            <a:r>
              <a:rPr lang="en-US" sz="800" b="1" dirty="0" err="1" smtClean="0"/>
              <a:t>Afstemming</a:t>
            </a:r>
            <a:r>
              <a:rPr lang="en-US" sz="800" b="1" dirty="0" smtClean="0"/>
              <a:t> </a:t>
            </a:r>
            <a:r>
              <a:rPr lang="en-US" sz="800" b="1" dirty="0" err="1" smtClean="0"/>
              <a:t>tussen</a:t>
            </a:r>
            <a:r>
              <a:rPr lang="en-US" sz="800" b="1" dirty="0" smtClean="0"/>
              <a:t> </a:t>
            </a:r>
            <a:r>
              <a:rPr lang="en-US" sz="800" b="1" dirty="0" err="1" smtClean="0"/>
              <a:t>schip</a:t>
            </a:r>
            <a:r>
              <a:rPr lang="en-US" sz="800" b="1" dirty="0" smtClean="0"/>
              <a:t> en object over </a:t>
            </a:r>
            <a:r>
              <a:rPr lang="en-US" sz="800" b="1" dirty="0" err="1" smtClean="0"/>
              <a:t>tijd</a:t>
            </a:r>
            <a:r>
              <a:rPr lang="en-US" sz="800" b="1" dirty="0" smtClean="0"/>
              <a:t> </a:t>
            </a:r>
            <a:r>
              <a:rPr lang="en-US" sz="800" b="1" dirty="0" err="1" smtClean="0"/>
              <a:t>brugopening</a:t>
            </a:r>
            <a:r>
              <a:rPr lang="en-US" sz="800" b="1" dirty="0" smtClean="0"/>
              <a:t>. </a:t>
            </a:r>
            <a:r>
              <a:rPr lang="en-US" sz="800" b="1" dirty="0" err="1" smtClean="0"/>
              <a:t>Schip</a:t>
            </a:r>
            <a:r>
              <a:rPr lang="en-US" sz="800" b="1" dirty="0" smtClean="0"/>
              <a:t> </a:t>
            </a:r>
            <a:r>
              <a:rPr lang="en-US" sz="800" b="1" dirty="0" err="1"/>
              <a:t>weet</a:t>
            </a:r>
            <a:r>
              <a:rPr lang="en-US" sz="800" b="1" dirty="0"/>
              <a:t> al op </a:t>
            </a:r>
            <a:r>
              <a:rPr lang="en-US" sz="800" b="1" dirty="0" err="1"/>
              <a:t>lange</a:t>
            </a:r>
            <a:r>
              <a:rPr lang="en-US" sz="800" b="1" dirty="0"/>
              <a:t> </a:t>
            </a:r>
            <a:r>
              <a:rPr lang="en-US" sz="800" b="1" dirty="0" err="1"/>
              <a:t>termijn</a:t>
            </a:r>
            <a:r>
              <a:rPr lang="en-US" sz="800" b="1" dirty="0"/>
              <a:t> het interval </a:t>
            </a:r>
            <a:r>
              <a:rPr lang="en-US" sz="800" b="1" dirty="0" err="1"/>
              <a:t>wanneer</a:t>
            </a:r>
            <a:r>
              <a:rPr lang="en-US" sz="800" b="1" dirty="0"/>
              <a:t> </a:t>
            </a:r>
            <a:r>
              <a:rPr lang="en-US" sz="800" b="1" dirty="0" err="1"/>
              <a:t>brug</a:t>
            </a:r>
            <a:r>
              <a:rPr lang="en-US" sz="800" b="1" dirty="0"/>
              <a:t> open </a:t>
            </a:r>
            <a:r>
              <a:rPr lang="en-US" sz="800" b="1" dirty="0" err="1"/>
              <a:t>gaat</a:t>
            </a:r>
            <a:r>
              <a:rPr lang="en-US" sz="800" b="1" dirty="0"/>
              <a:t> en </a:t>
            </a:r>
            <a:r>
              <a:rPr lang="en-US" sz="800" b="1" dirty="0" err="1"/>
              <a:t>dat</a:t>
            </a:r>
            <a:r>
              <a:rPr lang="en-US" sz="800" b="1" dirty="0"/>
              <a:t> </a:t>
            </a:r>
            <a:r>
              <a:rPr lang="en-US" sz="800" b="1" dirty="0" err="1"/>
              <a:t>hij</a:t>
            </a:r>
            <a:r>
              <a:rPr lang="en-US" sz="800" b="1" dirty="0"/>
              <a:t> </a:t>
            </a:r>
            <a:r>
              <a:rPr lang="en-US" sz="800" b="1" dirty="0" err="1"/>
              <a:t>een</a:t>
            </a:r>
            <a:r>
              <a:rPr lang="en-US" sz="800" b="1" dirty="0"/>
              <a:t> </a:t>
            </a:r>
            <a:r>
              <a:rPr lang="en-US" sz="800" b="1" dirty="0" err="1"/>
              <a:t>plek</a:t>
            </a:r>
            <a:r>
              <a:rPr lang="en-US" sz="800" b="1" dirty="0"/>
              <a:t> </a:t>
            </a:r>
            <a:r>
              <a:rPr lang="en-US" sz="800" b="1" dirty="0" err="1"/>
              <a:t>heeft</a:t>
            </a:r>
            <a:r>
              <a:rPr lang="en-US" sz="800" b="1" dirty="0"/>
              <a:t> in </a:t>
            </a:r>
            <a:r>
              <a:rPr lang="en-US" sz="800" b="1" dirty="0" err="1"/>
              <a:t>dit</a:t>
            </a:r>
            <a:r>
              <a:rPr lang="en-US" sz="800" b="1" dirty="0"/>
              <a:t> </a:t>
            </a:r>
            <a:r>
              <a:rPr lang="en-US" sz="800" b="1" dirty="0" smtClean="0"/>
              <a:t>interval.  Op </a:t>
            </a:r>
            <a:r>
              <a:rPr lang="en-US" sz="800" b="1" dirty="0" err="1" smtClean="0"/>
              <a:t>kortere</a:t>
            </a:r>
            <a:r>
              <a:rPr lang="en-US" sz="800" b="1" dirty="0" smtClean="0"/>
              <a:t> </a:t>
            </a:r>
            <a:r>
              <a:rPr lang="en-US" sz="800" b="1" dirty="0" err="1" smtClean="0"/>
              <a:t>termijn</a:t>
            </a:r>
            <a:r>
              <a:rPr lang="en-US" sz="800" b="1" dirty="0" smtClean="0"/>
              <a:t> </a:t>
            </a:r>
            <a:r>
              <a:rPr lang="en-US" sz="800" b="1" dirty="0" err="1" smtClean="0"/>
              <a:t>krijgt</a:t>
            </a:r>
            <a:r>
              <a:rPr lang="en-US" sz="800" b="1" dirty="0" smtClean="0"/>
              <a:t> </a:t>
            </a:r>
            <a:r>
              <a:rPr lang="en-US" sz="800" b="1" dirty="0" err="1" smtClean="0"/>
              <a:t>hij</a:t>
            </a:r>
            <a:r>
              <a:rPr lang="en-US" sz="800" b="1" dirty="0" smtClean="0"/>
              <a:t> de </a:t>
            </a:r>
            <a:r>
              <a:rPr lang="en-US" sz="800" b="1" dirty="0" err="1" smtClean="0"/>
              <a:t>preciese</a:t>
            </a:r>
            <a:r>
              <a:rPr lang="en-US" sz="800" b="1" dirty="0" smtClean="0"/>
              <a:t> </a:t>
            </a:r>
            <a:r>
              <a:rPr lang="en-US" sz="800" b="1" dirty="0" err="1" smtClean="0"/>
              <a:t>tijd</a:t>
            </a:r>
            <a:r>
              <a:rPr lang="en-US" sz="800" b="1" dirty="0" smtClean="0"/>
              <a:t>.</a:t>
            </a:r>
            <a:endParaRPr lang="en-US" sz="800" b="1" dirty="0"/>
          </a:p>
        </p:txBody>
      </p:sp>
      <p:sp>
        <p:nvSpPr>
          <p:cNvPr id="29" name="Rectangle 28"/>
          <p:cNvSpPr/>
          <p:nvPr/>
        </p:nvSpPr>
        <p:spPr>
          <a:xfrm>
            <a:off x="1393841" y="5795654"/>
            <a:ext cx="2951145" cy="492443"/>
          </a:xfrm>
          <a:prstGeom prst="rect">
            <a:avLst/>
          </a:prstGeom>
        </p:spPr>
        <p:txBody>
          <a:bodyPr wrap="square" tIns="0" bIns="0">
            <a:spAutoFit/>
          </a:bodyPr>
          <a:lstStyle/>
          <a:p>
            <a:pPr marL="171450" indent="-171450">
              <a:buFontTx/>
              <a:buChar char="-"/>
            </a:pPr>
            <a:r>
              <a:rPr lang="en-US" sz="800" dirty="0" err="1" smtClean="0"/>
              <a:t>Korte</a:t>
            </a:r>
            <a:r>
              <a:rPr lang="en-US" sz="800" dirty="0" smtClean="0"/>
              <a:t> </a:t>
            </a:r>
            <a:r>
              <a:rPr lang="en-US" sz="800" dirty="0" err="1" smtClean="0"/>
              <a:t>termijn</a:t>
            </a:r>
            <a:r>
              <a:rPr lang="en-US" sz="800" dirty="0" smtClean="0"/>
              <a:t> burg </a:t>
            </a:r>
            <a:r>
              <a:rPr lang="en-US" sz="800" dirty="0" err="1" smtClean="0"/>
              <a:t>openening</a:t>
            </a:r>
            <a:r>
              <a:rPr lang="en-US" sz="800" dirty="0" smtClean="0"/>
              <a:t> en </a:t>
            </a:r>
            <a:r>
              <a:rPr lang="en-US" sz="800" dirty="0" err="1" smtClean="0"/>
              <a:t>volgorde</a:t>
            </a:r>
            <a:r>
              <a:rPr lang="en-US" sz="800" dirty="0" smtClean="0"/>
              <a:t> </a:t>
            </a:r>
            <a:r>
              <a:rPr lang="en-US" sz="800" dirty="0" err="1" smtClean="0"/>
              <a:t>schepen</a:t>
            </a:r>
            <a:r>
              <a:rPr lang="en-US" sz="800" dirty="0" smtClean="0"/>
              <a:t> </a:t>
            </a:r>
            <a:r>
              <a:rPr lang="en-US" sz="800" dirty="0" err="1" smtClean="0"/>
              <a:t>berekend</a:t>
            </a:r>
            <a:r>
              <a:rPr lang="en-US" sz="800" dirty="0" smtClean="0"/>
              <a:t> op basis van </a:t>
            </a:r>
            <a:r>
              <a:rPr lang="en-US" sz="800" dirty="0" err="1" smtClean="0"/>
              <a:t>ideale</a:t>
            </a:r>
            <a:r>
              <a:rPr lang="en-US" sz="800" dirty="0" smtClean="0"/>
              <a:t> </a:t>
            </a:r>
            <a:r>
              <a:rPr lang="en-US" sz="800" dirty="0" err="1" smtClean="0"/>
              <a:t>combinatie</a:t>
            </a:r>
            <a:r>
              <a:rPr lang="en-US" sz="800" dirty="0" smtClean="0"/>
              <a:t> </a:t>
            </a:r>
            <a:r>
              <a:rPr lang="en-US" sz="800" dirty="0" err="1" smtClean="0"/>
              <a:t>weg</a:t>
            </a:r>
            <a:r>
              <a:rPr lang="en-US" sz="800" dirty="0" smtClean="0"/>
              <a:t>/</a:t>
            </a:r>
            <a:r>
              <a:rPr lang="en-US" sz="800" dirty="0" err="1" smtClean="0"/>
              <a:t>trein</a:t>
            </a:r>
            <a:r>
              <a:rPr lang="en-US" sz="800" dirty="0" smtClean="0"/>
              <a:t>/</a:t>
            </a:r>
            <a:r>
              <a:rPr lang="en-US" sz="800" dirty="0" err="1" smtClean="0"/>
              <a:t>vaart</a:t>
            </a:r>
            <a:r>
              <a:rPr lang="en-US" sz="800" dirty="0" smtClean="0"/>
              <a:t> </a:t>
            </a:r>
            <a:r>
              <a:rPr lang="en-US" sz="800" dirty="0" err="1" smtClean="0"/>
              <a:t>verkeer</a:t>
            </a:r>
            <a:r>
              <a:rPr lang="en-US" sz="800" dirty="0" smtClean="0"/>
              <a:t> , </a:t>
            </a:r>
            <a:r>
              <a:rPr lang="en-US" sz="800" dirty="0" err="1" smtClean="0"/>
              <a:t>huidige</a:t>
            </a:r>
            <a:r>
              <a:rPr lang="en-US" sz="800" dirty="0" smtClean="0"/>
              <a:t> </a:t>
            </a:r>
            <a:r>
              <a:rPr lang="en-US" sz="800" dirty="0" err="1" smtClean="0"/>
              <a:t>locatie</a:t>
            </a:r>
            <a:r>
              <a:rPr lang="en-US" sz="800" dirty="0" smtClean="0"/>
              <a:t> </a:t>
            </a:r>
            <a:r>
              <a:rPr lang="en-US" sz="800" dirty="0" err="1" smtClean="0"/>
              <a:t>schepen</a:t>
            </a:r>
            <a:r>
              <a:rPr lang="en-US" sz="800" dirty="0" smtClean="0"/>
              <a:t> en </a:t>
            </a:r>
            <a:r>
              <a:rPr lang="en-US" sz="800" dirty="0" err="1" smtClean="0"/>
              <a:t>openingstijden</a:t>
            </a:r>
            <a:r>
              <a:rPr lang="en-US" sz="800" dirty="0" smtClean="0"/>
              <a:t> </a:t>
            </a:r>
            <a:r>
              <a:rPr lang="en-US" sz="800" dirty="0" err="1" smtClean="0"/>
              <a:t>andere</a:t>
            </a:r>
            <a:r>
              <a:rPr lang="en-US" sz="800" dirty="0" smtClean="0"/>
              <a:t> </a:t>
            </a:r>
            <a:r>
              <a:rPr lang="en-US" sz="800" dirty="0" err="1" smtClean="0"/>
              <a:t>aansluitende</a:t>
            </a:r>
            <a:r>
              <a:rPr lang="en-US" sz="800" dirty="0" smtClean="0"/>
              <a:t> </a:t>
            </a:r>
            <a:r>
              <a:rPr lang="en-US" sz="800" dirty="0" err="1" smtClean="0"/>
              <a:t>bruggen</a:t>
            </a:r>
            <a:r>
              <a:rPr lang="en-US" sz="800" dirty="0"/>
              <a:t> </a:t>
            </a:r>
            <a:r>
              <a:rPr lang="en-US" sz="800" dirty="0" smtClean="0"/>
              <a:t>op </a:t>
            </a:r>
            <a:r>
              <a:rPr lang="en-US" sz="800" dirty="0" err="1" smtClean="0"/>
              <a:t>dat</a:t>
            </a:r>
            <a:r>
              <a:rPr lang="en-US" sz="800" dirty="0" smtClean="0"/>
              <a:t> moment</a:t>
            </a:r>
            <a:endParaRPr lang="en-US" sz="800" b="1" dirty="0">
              <a:solidFill>
                <a:schemeClr val="tx2"/>
              </a:solidFill>
            </a:endParaRPr>
          </a:p>
        </p:txBody>
      </p:sp>
      <p:sp>
        <p:nvSpPr>
          <p:cNvPr id="38" name="Rectangular Callout 37"/>
          <p:cNvSpPr/>
          <p:nvPr/>
        </p:nvSpPr>
        <p:spPr>
          <a:xfrm>
            <a:off x="537029" y="4465062"/>
            <a:ext cx="769257" cy="661720"/>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Wat</a:t>
            </a:r>
          </a:p>
        </p:txBody>
      </p:sp>
      <p:sp>
        <p:nvSpPr>
          <p:cNvPr id="39" name="Rectangular Callout 38"/>
          <p:cNvSpPr/>
          <p:nvPr/>
        </p:nvSpPr>
        <p:spPr>
          <a:xfrm>
            <a:off x="537029" y="5198778"/>
            <a:ext cx="769257" cy="1089319"/>
          </a:xfrm>
          <a:prstGeom prst="wedgeRectCallout">
            <a:avLst>
              <a:gd name="adj1" fmla="val 30403"/>
              <a:gd name="adj2" fmla="val -2256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smtClean="0">
                <a:solidFill>
                  <a:schemeClr val="tx1"/>
                </a:solidFill>
              </a:rPr>
              <a:t>Hoe</a:t>
            </a:r>
          </a:p>
        </p:txBody>
      </p:sp>
      <p:sp>
        <p:nvSpPr>
          <p:cNvPr id="40" name="Chevron 39"/>
          <p:cNvSpPr/>
          <p:nvPr/>
        </p:nvSpPr>
        <p:spPr bwMode="gray">
          <a:xfrm>
            <a:off x="8539780" y="2498627"/>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1" name="Chevron 40"/>
          <p:cNvSpPr/>
          <p:nvPr/>
        </p:nvSpPr>
        <p:spPr bwMode="gray">
          <a:xfrm>
            <a:off x="9693122" y="2479214"/>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8" name="Chevron 47"/>
          <p:cNvSpPr/>
          <p:nvPr/>
        </p:nvSpPr>
        <p:spPr bwMode="gray">
          <a:xfrm>
            <a:off x="7431314" y="2487784"/>
            <a:ext cx="1007267"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50" name="TextBox 49"/>
          <p:cNvSpPr txBox="1"/>
          <p:nvPr/>
        </p:nvSpPr>
        <p:spPr bwMode="auto">
          <a:xfrm>
            <a:off x="9958456" y="2462585"/>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1" name="TextBox 50"/>
          <p:cNvSpPr txBox="1"/>
          <p:nvPr/>
        </p:nvSpPr>
        <p:spPr bwMode="auto">
          <a:xfrm>
            <a:off x="8806865" y="2487784"/>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2</a:t>
            </a:r>
          </a:p>
          <a:p>
            <a:endParaRPr lang="en-US" sz="1200" b="1" dirty="0" smtClean="0">
              <a:solidFill>
                <a:schemeClr val="bg1"/>
              </a:solidFill>
              <a:cs typeface="Arial" pitchFamily="34" charset="0"/>
            </a:endParaRPr>
          </a:p>
        </p:txBody>
      </p:sp>
      <p:sp>
        <p:nvSpPr>
          <p:cNvPr id="52" name="TextBox 51"/>
          <p:cNvSpPr txBox="1"/>
          <p:nvPr/>
        </p:nvSpPr>
        <p:spPr bwMode="auto">
          <a:xfrm>
            <a:off x="7736542" y="2479929"/>
            <a:ext cx="473096"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3</a:t>
            </a:r>
          </a:p>
          <a:p>
            <a:endParaRPr lang="en-US" sz="1200" b="1" dirty="0" smtClean="0">
              <a:solidFill>
                <a:schemeClr val="bg1"/>
              </a:solidFill>
              <a:cs typeface="Arial" pitchFamily="34" charset="0"/>
            </a:endParaRPr>
          </a:p>
        </p:txBody>
      </p:sp>
      <p:sp>
        <p:nvSpPr>
          <p:cNvPr id="53" name="TextBox 52"/>
          <p:cNvSpPr txBox="1"/>
          <p:nvPr/>
        </p:nvSpPr>
        <p:spPr bwMode="auto">
          <a:xfrm>
            <a:off x="2846463" y="1528086"/>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1</a:t>
            </a:r>
          </a:p>
          <a:p>
            <a:endParaRPr lang="en-US" sz="1200" b="1" dirty="0" smtClean="0">
              <a:solidFill>
                <a:schemeClr val="bg1"/>
              </a:solidFill>
              <a:cs typeface="Arial" pitchFamily="34" charset="0"/>
            </a:endParaRPr>
          </a:p>
        </p:txBody>
      </p:sp>
      <p:sp>
        <p:nvSpPr>
          <p:cNvPr id="54" name="TextBox 53"/>
          <p:cNvSpPr txBox="1"/>
          <p:nvPr/>
        </p:nvSpPr>
        <p:spPr bwMode="auto">
          <a:xfrm>
            <a:off x="3758207" y="1532660"/>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2</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sp>
        <p:nvSpPr>
          <p:cNvPr id="68" name="Rectangle 67"/>
          <p:cNvSpPr/>
          <p:nvPr/>
        </p:nvSpPr>
        <p:spPr>
          <a:xfrm>
            <a:off x="5357165" y="3705585"/>
            <a:ext cx="1635493" cy="361763"/>
          </a:xfrm>
          <a:prstGeom prst="rect">
            <a:avLst/>
          </a:prstGeom>
          <a:solidFill>
            <a:schemeClr val="bg1"/>
          </a:solidFill>
          <a:ln>
            <a:solidFill>
              <a:schemeClr val="tx1"/>
            </a:solidFill>
            <a:prstDash val="dash"/>
          </a:ln>
        </p:spPr>
        <p:txBody>
          <a:bodyPr lIns="36000" tIns="36000" rIns="36000" bIns="36000">
            <a:noAutofit/>
          </a:bodyPr>
          <a:lstStyle/>
          <a:p>
            <a:pPr>
              <a:spcBef>
                <a:spcPts val="500"/>
              </a:spcBef>
              <a:buClr>
                <a:schemeClr val="accent1"/>
              </a:buClr>
              <a:buSzPct val="110000"/>
            </a:pPr>
            <a:r>
              <a:rPr lang="nl-NL" sz="700" b="1" dirty="0">
                <a:latin typeface="Arial" pitchFamily="34" charset="0"/>
              </a:rPr>
              <a:t>Korte </a:t>
            </a:r>
            <a:r>
              <a:rPr lang="nl-NL" sz="700" b="1" dirty="0" smtClean="0">
                <a:latin typeface="Arial" pitchFamily="34" charset="0"/>
              </a:rPr>
              <a:t>termijn</a:t>
            </a:r>
            <a:r>
              <a:rPr lang="nl-NL" sz="700" dirty="0" smtClean="0">
                <a:latin typeface="Arial" pitchFamily="34" charset="0"/>
              </a:rPr>
              <a:t/>
            </a:r>
            <a:br>
              <a:rPr lang="nl-NL" sz="700" dirty="0" smtClean="0">
                <a:latin typeface="Arial" pitchFamily="34" charset="0"/>
              </a:rPr>
            </a:br>
            <a:r>
              <a:rPr lang="nl-NL" sz="700" dirty="0" smtClean="0">
                <a:latin typeface="Arial" pitchFamily="34" charset="0"/>
              </a:rPr>
              <a:t>Bijv.: 8:50 </a:t>
            </a:r>
            <a:r>
              <a:rPr lang="nl-NL" sz="700" dirty="0">
                <a:latin typeface="Arial" pitchFamily="34" charset="0"/>
              </a:rPr>
              <a:t>uur open</a:t>
            </a:r>
            <a:br>
              <a:rPr lang="nl-NL" sz="700" dirty="0">
                <a:latin typeface="Arial" pitchFamily="34" charset="0"/>
              </a:rPr>
            </a:br>
            <a:r>
              <a:rPr lang="nl-NL" sz="700" dirty="0" smtClean="0">
                <a:latin typeface="Arial" pitchFamily="34" charset="0"/>
              </a:rPr>
              <a:t>Bepaling: </a:t>
            </a:r>
            <a:r>
              <a:rPr lang="nl-NL" sz="700" dirty="0">
                <a:latin typeface="Arial" pitchFamily="34" charset="0"/>
              </a:rPr>
              <a:t>Data Vaart, Weg, Trein, Brug</a:t>
            </a:r>
          </a:p>
        </p:txBody>
      </p:sp>
      <p:sp>
        <p:nvSpPr>
          <p:cNvPr id="90" name="Chevron 89"/>
          <p:cNvSpPr/>
          <p:nvPr/>
        </p:nvSpPr>
        <p:spPr bwMode="gray">
          <a:xfrm flipH="1">
            <a:off x="4576218" y="1555081"/>
            <a:ext cx="976548" cy="527001"/>
          </a:xfrm>
          <a:prstGeom prst="chevron">
            <a:avLst/>
          </a:prstGeom>
          <a:solidFill>
            <a:schemeClr val="accent2"/>
          </a:solidFill>
          <a:ln w="9525" algn="ctr">
            <a:solidFill>
              <a:schemeClr val="tx1"/>
            </a:solid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42" name="Content Placeholder 2"/>
          <p:cNvSpPr>
            <a:spLocks noGrp="1"/>
          </p:cNvSpPr>
          <p:nvPr>
            <p:ph sz="quarter" idx="17"/>
          </p:nvPr>
        </p:nvSpPr>
        <p:spPr>
          <a:xfrm>
            <a:off x="5352422" y="3341106"/>
            <a:ext cx="1640236" cy="364479"/>
          </a:xfrm>
          <a:solidFill>
            <a:schemeClr val="bg1"/>
          </a:solidFill>
          <a:ln>
            <a:solidFill>
              <a:schemeClr val="tx1"/>
            </a:solidFill>
            <a:prstDash val="dash"/>
          </a:ln>
        </p:spPr>
        <p:txBody>
          <a:bodyPr lIns="36000" tIns="36000" rIns="36000" bIns="0">
            <a:noAutofit/>
          </a:bodyPr>
          <a:lstStyle/>
          <a:p>
            <a:r>
              <a:rPr lang="nl-NL" sz="700" b="1" dirty="0"/>
              <a:t>Lange termijn</a:t>
            </a:r>
            <a:r>
              <a:rPr lang="nl-NL" sz="700" dirty="0"/>
              <a:t>: </a:t>
            </a:r>
            <a:r>
              <a:rPr lang="nl-NL" sz="700" dirty="0" smtClean="0"/>
              <a:t/>
            </a:r>
            <a:br>
              <a:rPr lang="nl-NL" sz="700" dirty="0" smtClean="0"/>
            </a:br>
            <a:r>
              <a:rPr lang="nl-NL" sz="700" dirty="0" smtClean="0"/>
              <a:t>Bijv. 8:30-9:30 open - Duur</a:t>
            </a:r>
            <a:r>
              <a:rPr lang="nl-NL" sz="700" dirty="0"/>
              <a:t>: 10m</a:t>
            </a:r>
            <a:br>
              <a:rPr lang="nl-NL" sz="700" dirty="0"/>
            </a:br>
            <a:r>
              <a:rPr lang="nl-NL" sz="700" dirty="0"/>
              <a:t>Bepaling: Historische </a:t>
            </a:r>
            <a:r>
              <a:rPr lang="nl-NL" sz="700" dirty="0" smtClean="0"/>
              <a:t>Data</a:t>
            </a:r>
          </a:p>
        </p:txBody>
      </p:sp>
      <p:cxnSp>
        <p:nvCxnSpPr>
          <p:cNvPr id="126" name="Straight Connector 125"/>
          <p:cNvCxnSpPr/>
          <p:nvPr/>
        </p:nvCxnSpPr>
        <p:spPr bwMode="gray">
          <a:xfrm>
            <a:off x="200139" y="4294919"/>
            <a:ext cx="11690347" cy="27296"/>
          </a:xfrm>
          <a:prstGeom prst="line">
            <a:avLst/>
          </a:prstGeom>
          <a:ln>
            <a:headEnd/>
            <a:tailEnd/>
          </a:ln>
        </p:spPr>
        <p:style>
          <a:lnRef idx="1">
            <a:schemeClr val="accent2"/>
          </a:lnRef>
          <a:fillRef idx="0">
            <a:schemeClr val="accent2"/>
          </a:fillRef>
          <a:effectRef idx="0">
            <a:schemeClr val="accent2"/>
          </a:effectRef>
          <a:fontRef idx="minor">
            <a:schemeClr val="tx1"/>
          </a:fontRef>
        </p:style>
      </p:cxnSp>
      <p:sp>
        <p:nvSpPr>
          <p:cNvPr id="6" name="Rectangle 5"/>
          <p:cNvSpPr/>
          <p:nvPr/>
        </p:nvSpPr>
        <p:spPr>
          <a:xfrm>
            <a:off x="1393841" y="5291110"/>
            <a:ext cx="2951145" cy="492443"/>
          </a:xfrm>
          <a:prstGeom prst="rect">
            <a:avLst/>
          </a:prstGeom>
        </p:spPr>
        <p:txBody>
          <a:bodyPr wrap="square" tIns="0" bIns="0">
            <a:spAutoFit/>
          </a:bodyPr>
          <a:lstStyle/>
          <a:p>
            <a:pPr marL="171450" indent="-171450">
              <a:buFontTx/>
              <a:buChar char="-"/>
            </a:pPr>
            <a:r>
              <a:rPr lang="en-US" sz="800" dirty="0"/>
              <a:t>Lange </a:t>
            </a:r>
            <a:r>
              <a:rPr lang="en-US" sz="800" dirty="0" err="1"/>
              <a:t>termijn</a:t>
            </a:r>
            <a:r>
              <a:rPr lang="en-US" sz="800" dirty="0"/>
              <a:t> </a:t>
            </a:r>
            <a:r>
              <a:rPr lang="en-US" sz="800" dirty="0" err="1"/>
              <a:t>tijdinterval</a:t>
            </a:r>
            <a:r>
              <a:rPr lang="en-US" sz="800" dirty="0"/>
              <a:t> , </a:t>
            </a:r>
            <a:r>
              <a:rPr lang="en-US" sz="800" dirty="0" err="1"/>
              <a:t>duur</a:t>
            </a:r>
            <a:r>
              <a:rPr lang="en-US" sz="800" dirty="0"/>
              <a:t> </a:t>
            </a:r>
            <a:r>
              <a:rPr lang="en-US" sz="800" dirty="0" err="1"/>
              <a:t>brugopening</a:t>
            </a:r>
            <a:r>
              <a:rPr lang="en-US" sz="800" dirty="0"/>
              <a:t> en </a:t>
            </a:r>
            <a:r>
              <a:rPr lang="en-US" sz="800" dirty="0" err="1"/>
              <a:t>daarbijhorden</a:t>
            </a:r>
            <a:r>
              <a:rPr lang="en-US" sz="800" dirty="0"/>
              <a:t> </a:t>
            </a:r>
            <a:r>
              <a:rPr lang="en-US" sz="800" dirty="0" err="1"/>
              <a:t>capaciteit</a:t>
            </a:r>
            <a:r>
              <a:rPr lang="en-US" sz="800" dirty="0"/>
              <a:t> per  </a:t>
            </a:r>
            <a:r>
              <a:rPr lang="en-US" sz="800" dirty="0" err="1"/>
              <a:t>brugopening</a:t>
            </a:r>
            <a:r>
              <a:rPr lang="en-US" sz="800" dirty="0"/>
              <a:t>  </a:t>
            </a:r>
            <a:r>
              <a:rPr lang="en-US" sz="800" dirty="0" err="1"/>
              <a:t>berekend</a:t>
            </a:r>
            <a:r>
              <a:rPr lang="en-US" sz="800" dirty="0"/>
              <a:t> op basis van </a:t>
            </a:r>
            <a:r>
              <a:rPr lang="en-US" sz="800" dirty="0" err="1"/>
              <a:t>historische</a:t>
            </a:r>
            <a:r>
              <a:rPr lang="en-US" sz="800" dirty="0"/>
              <a:t> data , predictive </a:t>
            </a:r>
            <a:r>
              <a:rPr lang="en-US" sz="800" dirty="0" err="1"/>
              <a:t>factoreren</a:t>
            </a:r>
            <a:r>
              <a:rPr lang="en-US" sz="800" dirty="0"/>
              <a:t> &amp; forecast  </a:t>
            </a:r>
            <a:r>
              <a:rPr lang="en-US" sz="800" dirty="0" err="1"/>
              <a:t>verladers</a:t>
            </a:r>
            <a:r>
              <a:rPr lang="en-US" sz="800" dirty="0"/>
              <a:t> </a:t>
            </a:r>
            <a:r>
              <a:rPr lang="en-US" sz="800" dirty="0" err="1"/>
              <a:t>brug</a:t>
            </a:r>
            <a:r>
              <a:rPr lang="en-US" sz="800" dirty="0"/>
              <a:t>/</a:t>
            </a:r>
            <a:r>
              <a:rPr lang="en-US" sz="800" dirty="0" err="1"/>
              <a:t>weg</a:t>
            </a:r>
            <a:r>
              <a:rPr lang="en-US" sz="800" dirty="0"/>
              <a:t> </a:t>
            </a:r>
          </a:p>
        </p:txBody>
      </p:sp>
      <p:sp>
        <p:nvSpPr>
          <p:cNvPr id="61" name="TextBox 60"/>
          <p:cNvSpPr txBox="1"/>
          <p:nvPr/>
        </p:nvSpPr>
        <p:spPr bwMode="auto">
          <a:xfrm>
            <a:off x="5870072" y="1202551"/>
            <a:ext cx="497407" cy="123111"/>
          </a:xfrm>
          <a:prstGeom prst="rect">
            <a:avLst/>
          </a:prstGeom>
          <a:solidFill>
            <a:schemeClr val="bg1"/>
          </a:solidFill>
          <a:ln w="9525" algn="ctr">
            <a:noFill/>
            <a:miter lim="800000"/>
            <a:headEnd/>
            <a:tailEnd/>
          </a:ln>
          <a:effectLst/>
        </p:spPr>
        <p:txBody>
          <a:bodyPr wrap="square" lIns="0" tIns="0" rIns="0" bIns="0" rtlCol="0">
            <a:spAutoFit/>
          </a:bodyPr>
          <a:lstStyle/>
          <a:p>
            <a:pPr algn="ctr"/>
            <a:r>
              <a:rPr lang="nl-NL" sz="800" dirty="0" smtClean="0">
                <a:cs typeface="Arial" pitchFamily="34" charset="0"/>
              </a:rPr>
              <a:t>Verkeer</a:t>
            </a:r>
            <a:endParaRPr lang="en-US" sz="800" dirty="0" smtClean="0">
              <a:cs typeface="Arial" pitchFamily="34" charset="0"/>
            </a:endParaRPr>
          </a:p>
        </p:txBody>
      </p:sp>
      <p:sp>
        <p:nvSpPr>
          <p:cNvPr id="62" name="TextBox 61"/>
          <p:cNvSpPr txBox="1"/>
          <p:nvPr/>
        </p:nvSpPr>
        <p:spPr bwMode="auto">
          <a:xfrm>
            <a:off x="6315370" y="1199143"/>
            <a:ext cx="368201" cy="123111"/>
          </a:xfrm>
          <a:prstGeom prst="rect">
            <a:avLst/>
          </a:prstGeom>
          <a:solidFill>
            <a:schemeClr val="bg2"/>
          </a:solidFill>
          <a:ln w="9525" algn="ctr">
            <a:noFill/>
            <a:miter lim="800000"/>
            <a:headEnd/>
            <a:tailEnd/>
          </a:ln>
          <a:effectLst/>
        </p:spPr>
        <p:txBody>
          <a:bodyPr wrap="square" lIns="0" tIns="0" rIns="0" bIns="0" rtlCol="0">
            <a:spAutoFit/>
          </a:bodyPr>
          <a:lstStyle>
            <a:defPPr>
              <a:defRPr lang="en-US"/>
            </a:defPPr>
            <a:lvl1pPr>
              <a:defRPr sz="1000">
                <a:cs typeface="Arial" pitchFamily="34" charset="0"/>
              </a:defRPr>
            </a:lvl1pPr>
          </a:lstStyle>
          <a:p>
            <a:pPr algn="ctr"/>
            <a:r>
              <a:rPr lang="nl-NL" sz="800" dirty="0" smtClean="0"/>
              <a:t>Trein</a:t>
            </a:r>
          </a:p>
        </p:txBody>
      </p:sp>
      <p:sp>
        <p:nvSpPr>
          <p:cNvPr id="49" name="Rectangle 48"/>
          <p:cNvSpPr/>
          <p:nvPr/>
        </p:nvSpPr>
        <p:spPr>
          <a:xfrm>
            <a:off x="4611229" y="4465062"/>
            <a:ext cx="2820085" cy="661720"/>
          </a:xfrm>
          <a:prstGeom prst="rect">
            <a:avLst/>
          </a:prstGeom>
          <a:solidFill>
            <a:schemeClr val="bg1"/>
          </a:solidFill>
          <a:ln>
            <a:solidFill>
              <a:schemeClr val="bg1"/>
            </a:solidFill>
            <a:prstDash val="solid"/>
          </a:ln>
        </p:spPr>
        <p:txBody>
          <a:bodyPr wrap="square" bIns="0">
            <a:spAutoFit/>
          </a:bodyPr>
          <a:lstStyle/>
          <a:p>
            <a:pPr marL="171450" indent="-171450">
              <a:buFontTx/>
              <a:buChar char="-"/>
            </a:pPr>
            <a:r>
              <a:rPr lang="en-US" sz="800" b="1" dirty="0" smtClean="0"/>
              <a:t>Elke </a:t>
            </a:r>
            <a:r>
              <a:rPr lang="en-US" sz="800" b="1" dirty="0" err="1"/>
              <a:t>schip</a:t>
            </a:r>
            <a:r>
              <a:rPr lang="en-US" sz="800" b="1" dirty="0"/>
              <a:t> </a:t>
            </a:r>
            <a:r>
              <a:rPr lang="en-US" sz="800" b="1" dirty="0" err="1"/>
              <a:t>krijgt</a:t>
            </a:r>
            <a:r>
              <a:rPr lang="en-US" sz="800" b="1" dirty="0"/>
              <a:t> </a:t>
            </a:r>
            <a:r>
              <a:rPr lang="en-US" sz="800" b="1" dirty="0" err="1"/>
              <a:t>individueel</a:t>
            </a:r>
            <a:r>
              <a:rPr lang="en-US" sz="800" b="1" dirty="0"/>
              <a:t> </a:t>
            </a:r>
            <a:r>
              <a:rPr lang="en-US" sz="800" b="1" dirty="0" err="1"/>
              <a:t>snelheidsadvies</a:t>
            </a:r>
            <a:r>
              <a:rPr lang="en-US" sz="800" b="1" dirty="0"/>
              <a:t>. Elk </a:t>
            </a:r>
            <a:r>
              <a:rPr lang="en-US" sz="800" b="1" dirty="0" err="1"/>
              <a:t>schip</a:t>
            </a:r>
            <a:r>
              <a:rPr lang="en-US" sz="800" b="1" dirty="0"/>
              <a:t> past </a:t>
            </a:r>
            <a:r>
              <a:rPr lang="en-US" sz="800" b="1" dirty="0" err="1"/>
              <a:t>snelheid</a:t>
            </a:r>
            <a:r>
              <a:rPr lang="en-US" sz="800" b="1" dirty="0"/>
              <a:t> </a:t>
            </a:r>
            <a:r>
              <a:rPr lang="en-US" sz="800" b="1" dirty="0" err="1"/>
              <a:t>automatisch</a:t>
            </a:r>
            <a:r>
              <a:rPr lang="en-US" sz="800" b="1" dirty="0"/>
              <a:t> </a:t>
            </a:r>
            <a:r>
              <a:rPr lang="en-US" sz="800" b="1" dirty="0" err="1"/>
              <a:t>aan</a:t>
            </a:r>
            <a:r>
              <a:rPr lang="en-US" sz="800" b="1" dirty="0"/>
              <a:t> </a:t>
            </a:r>
            <a:r>
              <a:rPr lang="en-US" sz="800" b="1" dirty="0" err="1"/>
              <a:t>voor</a:t>
            </a:r>
            <a:r>
              <a:rPr lang="en-US" sz="800" b="1" dirty="0"/>
              <a:t> </a:t>
            </a:r>
            <a:r>
              <a:rPr lang="en-US" sz="800" b="1" dirty="0" err="1"/>
              <a:t>juist</a:t>
            </a:r>
            <a:r>
              <a:rPr lang="en-US" sz="800" b="1" dirty="0"/>
              <a:t> </a:t>
            </a:r>
            <a:r>
              <a:rPr lang="en-US" sz="800" b="1" dirty="0" err="1"/>
              <a:t>plek</a:t>
            </a:r>
            <a:r>
              <a:rPr lang="en-US" sz="800" b="1" dirty="0"/>
              <a:t> in </a:t>
            </a:r>
            <a:r>
              <a:rPr lang="en-US" sz="800" b="1" dirty="0" err="1"/>
              <a:t>kolonne</a:t>
            </a:r>
            <a:r>
              <a:rPr lang="en-US" sz="800" b="1" dirty="0"/>
              <a:t> </a:t>
            </a:r>
            <a:r>
              <a:rPr lang="en-US" sz="800" b="1" dirty="0" err="1"/>
              <a:t>blauwe</a:t>
            </a:r>
            <a:r>
              <a:rPr lang="en-US" sz="800" b="1" dirty="0"/>
              <a:t> golf. </a:t>
            </a:r>
          </a:p>
          <a:p>
            <a:pPr marL="171450" indent="-171450">
              <a:buFontTx/>
              <a:buChar char="-"/>
            </a:pPr>
            <a:r>
              <a:rPr lang="en-US" sz="800" b="1" dirty="0" smtClean="0"/>
              <a:t>Op </a:t>
            </a:r>
            <a:r>
              <a:rPr lang="en-US" sz="800" b="1" dirty="0"/>
              <a:t>de </a:t>
            </a:r>
            <a:r>
              <a:rPr lang="en-US" sz="800" b="1" dirty="0" err="1"/>
              <a:t>weg</a:t>
            </a:r>
            <a:r>
              <a:rPr lang="en-US" sz="800" b="1" dirty="0"/>
              <a:t> </a:t>
            </a:r>
            <a:r>
              <a:rPr lang="en-US" sz="800" b="1" dirty="0" err="1"/>
              <a:t>krijgen</a:t>
            </a:r>
            <a:r>
              <a:rPr lang="en-US" sz="800" b="1" dirty="0"/>
              <a:t> </a:t>
            </a:r>
            <a:r>
              <a:rPr lang="en-US" sz="800" b="1" dirty="0" err="1"/>
              <a:t>automobilisten</a:t>
            </a:r>
            <a:r>
              <a:rPr lang="en-US" sz="800" b="1" dirty="0"/>
              <a:t> via Borden en navigate </a:t>
            </a:r>
            <a:r>
              <a:rPr lang="en-US" sz="800" b="1" dirty="0" err="1"/>
              <a:t>ook</a:t>
            </a:r>
            <a:r>
              <a:rPr lang="en-US" sz="800" b="1" dirty="0"/>
              <a:t> </a:t>
            </a:r>
            <a:r>
              <a:rPr lang="en-US" sz="800" b="1" dirty="0" err="1"/>
              <a:t>individueel</a:t>
            </a:r>
            <a:r>
              <a:rPr lang="en-US" sz="800" b="1" dirty="0"/>
              <a:t> </a:t>
            </a:r>
            <a:r>
              <a:rPr lang="en-US" sz="800" b="1" dirty="0" err="1"/>
              <a:t>advies</a:t>
            </a:r>
            <a:r>
              <a:rPr lang="en-US" sz="800" b="1" dirty="0"/>
              <a:t> </a:t>
            </a:r>
            <a:r>
              <a:rPr lang="en-US" sz="800" b="1" dirty="0" err="1"/>
              <a:t>voor</a:t>
            </a:r>
            <a:r>
              <a:rPr lang="en-US" sz="800" b="1" dirty="0"/>
              <a:t> </a:t>
            </a:r>
            <a:r>
              <a:rPr lang="en-US" sz="800" b="1" dirty="0" err="1"/>
              <a:t>groene</a:t>
            </a:r>
            <a:r>
              <a:rPr lang="en-US" sz="800" b="1" dirty="0"/>
              <a:t> golf.</a:t>
            </a:r>
          </a:p>
        </p:txBody>
      </p:sp>
      <p:sp>
        <p:nvSpPr>
          <p:cNvPr id="55" name="Rectangle 54"/>
          <p:cNvSpPr/>
          <p:nvPr/>
        </p:nvSpPr>
        <p:spPr>
          <a:xfrm>
            <a:off x="4619668" y="5291110"/>
            <a:ext cx="2820085" cy="830997"/>
          </a:xfrm>
          <a:prstGeom prst="rect">
            <a:avLst/>
          </a:prstGeom>
        </p:spPr>
        <p:txBody>
          <a:bodyPr wrap="square">
            <a:spAutoFit/>
          </a:bodyPr>
          <a:lstStyle/>
          <a:p>
            <a:pPr marL="171450" indent="-171450">
              <a:buFontTx/>
              <a:buChar char="-"/>
            </a:pPr>
            <a:r>
              <a:rPr lang="en-US" sz="800" dirty="0" smtClean="0"/>
              <a:t>Of: </a:t>
            </a:r>
            <a:r>
              <a:rPr lang="en-US" sz="800" dirty="0" err="1" smtClean="0"/>
              <a:t>Integratie</a:t>
            </a:r>
            <a:r>
              <a:rPr lang="en-US" sz="800" dirty="0" smtClean="0"/>
              <a:t> </a:t>
            </a:r>
            <a:r>
              <a:rPr lang="en-US" sz="800" dirty="0"/>
              <a:t>in </a:t>
            </a:r>
            <a:r>
              <a:rPr lang="en-US" sz="800" dirty="0" err="1" smtClean="0"/>
              <a:t>aansturing</a:t>
            </a:r>
            <a:r>
              <a:rPr lang="en-US" sz="800" dirty="0" smtClean="0"/>
              <a:t>/</a:t>
            </a:r>
            <a:r>
              <a:rPr lang="en-US" sz="800" dirty="0" err="1" smtClean="0"/>
              <a:t>navigatie</a:t>
            </a:r>
            <a:r>
              <a:rPr lang="en-US" sz="800" dirty="0"/>
              <a:t>/</a:t>
            </a:r>
            <a:r>
              <a:rPr lang="en-US" sz="800" dirty="0" smtClean="0"/>
              <a:t>board computers</a:t>
            </a:r>
          </a:p>
          <a:p>
            <a:pPr marL="171450" indent="-171450">
              <a:buFontTx/>
              <a:buChar char="-"/>
            </a:pPr>
            <a:r>
              <a:rPr lang="en-US" sz="800" dirty="0" smtClean="0"/>
              <a:t>Of </a:t>
            </a:r>
            <a:r>
              <a:rPr lang="en-US" sz="800" dirty="0" err="1" smtClean="0"/>
              <a:t>manuele</a:t>
            </a:r>
            <a:r>
              <a:rPr lang="en-US" sz="800" dirty="0" smtClean="0"/>
              <a:t> </a:t>
            </a:r>
            <a:r>
              <a:rPr lang="en-US" sz="800" dirty="0" err="1" smtClean="0"/>
              <a:t>aanpassing</a:t>
            </a:r>
            <a:r>
              <a:rPr lang="en-US" sz="800" dirty="0" smtClean="0"/>
              <a:t> door </a:t>
            </a:r>
            <a:r>
              <a:rPr lang="en-US" sz="800" dirty="0" err="1" smtClean="0"/>
              <a:t>communicatie</a:t>
            </a:r>
            <a:r>
              <a:rPr lang="en-US" sz="800" dirty="0" smtClean="0"/>
              <a:t> </a:t>
            </a:r>
            <a:r>
              <a:rPr lang="en-US" sz="800" dirty="0" err="1" smtClean="0"/>
              <a:t>naar</a:t>
            </a:r>
            <a:r>
              <a:rPr lang="en-US" sz="800" dirty="0" smtClean="0"/>
              <a:t> </a:t>
            </a:r>
            <a:r>
              <a:rPr lang="en-US" sz="800" dirty="0" err="1" smtClean="0"/>
              <a:t>schipp</a:t>
            </a:r>
            <a:r>
              <a:rPr lang="en-US" sz="800" dirty="0" smtClean="0"/>
              <a:t> (</a:t>
            </a:r>
            <a:r>
              <a:rPr lang="en-US" sz="800" dirty="0" err="1" smtClean="0"/>
              <a:t>bijv</a:t>
            </a:r>
            <a:r>
              <a:rPr lang="en-US" sz="800" dirty="0" smtClean="0"/>
              <a:t>: Gamification </a:t>
            </a:r>
            <a:r>
              <a:rPr lang="en-US" sz="800" dirty="0" err="1" smtClean="0"/>
              <a:t>toepassing</a:t>
            </a:r>
            <a:r>
              <a:rPr lang="en-US" sz="800" dirty="0" smtClean="0"/>
              <a:t> om </a:t>
            </a:r>
            <a:r>
              <a:rPr lang="en-US" sz="800" dirty="0" err="1" smtClean="0"/>
              <a:t>schippers</a:t>
            </a:r>
            <a:r>
              <a:rPr lang="en-US" sz="800" dirty="0" smtClean="0"/>
              <a:t> </a:t>
            </a:r>
            <a:r>
              <a:rPr lang="en-US" sz="800" dirty="0" err="1" smtClean="0"/>
              <a:t>individueel</a:t>
            </a:r>
            <a:r>
              <a:rPr lang="en-US" sz="800" dirty="0" smtClean="0"/>
              <a:t> </a:t>
            </a:r>
            <a:r>
              <a:rPr lang="en-US" sz="800" dirty="0" err="1" smtClean="0"/>
              <a:t>te</a:t>
            </a:r>
            <a:r>
              <a:rPr lang="en-US" sz="800" dirty="0" smtClean="0"/>
              <a:t> </a:t>
            </a:r>
            <a:r>
              <a:rPr lang="en-US" sz="800" dirty="0" err="1" smtClean="0"/>
              <a:t>motiveren</a:t>
            </a:r>
            <a:r>
              <a:rPr lang="en-US" sz="800" dirty="0" smtClean="0"/>
              <a:t> </a:t>
            </a:r>
            <a:r>
              <a:rPr lang="en-US" sz="800" dirty="0" err="1" smtClean="0"/>
              <a:t>ideaal</a:t>
            </a:r>
            <a:r>
              <a:rPr lang="en-US" sz="800" dirty="0" smtClean="0"/>
              <a:t>  </a:t>
            </a:r>
            <a:r>
              <a:rPr lang="en-US" sz="800" dirty="0" err="1" smtClean="0"/>
              <a:t>vaar</a:t>
            </a:r>
            <a:r>
              <a:rPr lang="en-US" sz="800" dirty="0" smtClean="0"/>
              <a:t> </a:t>
            </a:r>
            <a:r>
              <a:rPr lang="en-US" sz="800" dirty="0" err="1" smtClean="0"/>
              <a:t>gedrag</a:t>
            </a:r>
            <a:r>
              <a:rPr lang="en-US" sz="800" dirty="0" smtClean="0"/>
              <a:t> </a:t>
            </a:r>
            <a:r>
              <a:rPr lang="en-US" sz="800" dirty="0" err="1" smtClean="0"/>
              <a:t>te</a:t>
            </a:r>
            <a:r>
              <a:rPr lang="en-US" sz="800" dirty="0" smtClean="0"/>
              <a:t> </a:t>
            </a:r>
            <a:r>
              <a:rPr lang="en-US" sz="800" dirty="0" err="1" smtClean="0"/>
              <a:t>tonen</a:t>
            </a:r>
            <a:r>
              <a:rPr lang="en-US" sz="800" dirty="0" smtClean="0"/>
              <a:t>)</a:t>
            </a:r>
          </a:p>
          <a:p>
            <a:pPr marL="171450" indent="-171450">
              <a:buFontTx/>
              <a:buChar char="-"/>
            </a:pPr>
            <a:r>
              <a:rPr lang="en-US" sz="800" dirty="0" err="1" smtClean="0"/>
              <a:t>Weg</a:t>
            </a:r>
            <a:r>
              <a:rPr lang="en-US" sz="800" dirty="0" smtClean="0"/>
              <a:t>: </a:t>
            </a:r>
            <a:r>
              <a:rPr lang="en-US" sz="800" dirty="0" err="1" smtClean="0"/>
              <a:t>Adviesborden</a:t>
            </a:r>
            <a:r>
              <a:rPr lang="en-US" sz="800" dirty="0" smtClean="0"/>
              <a:t> </a:t>
            </a:r>
            <a:r>
              <a:rPr lang="en-US" sz="800" dirty="0" err="1" smtClean="0"/>
              <a:t>omhoog</a:t>
            </a:r>
            <a:r>
              <a:rPr lang="en-US" sz="800" dirty="0" smtClean="0"/>
              <a:t> charm </a:t>
            </a:r>
            <a:r>
              <a:rPr lang="en-US" sz="800" dirty="0" err="1" smtClean="0"/>
              <a:t>netwerk</a:t>
            </a:r>
            <a:r>
              <a:rPr lang="en-US" sz="800" dirty="0" smtClean="0"/>
              <a:t> en/of </a:t>
            </a:r>
            <a:r>
              <a:rPr lang="en-US" sz="800" dirty="0" err="1" smtClean="0"/>
              <a:t>onbaord</a:t>
            </a:r>
            <a:r>
              <a:rPr lang="en-US" sz="800" dirty="0" smtClean="0"/>
              <a:t> </a:t>
            </a:r>
            <a:r>
              <a:rPr lang="en-US" sz="800" dirty="0" err="1" smtClean="0"/>
              <a:t>navigatie</a:t>
            </a:r>
            <a:endParaRPr lang="en-US" sz="800" dirty="0" smtClean="0"/>
          </a:p>
        </p:txBody>
      </p:sp>
      <p:sp>
        <p:nvSpPr>
          <p:cNvPr id="56" name="Rectangle 55"/>
          <p:cNvSpPr/>
          <p:nvPr/>
        </p:nvSpPr>
        <p:spPr>
          <a:xfrm>
            <a:off x="7431315" y="5449405"/>
            <a:ext cx="2347223" cy="692497"/>
          </a:xfrm>
          <a:prstGeom prst="rect">
            <a:avLst/>
          </a:prstGeom>
        </p:spPr>
        <p:txBody>
          <a:bodyPr wrap="square" tIns="0" bIns="0">
            <a:spAutoFit/>
          </a:bodyPr>
          <a:lstStyle/>
          <a:p>
            <a:pPr marL="171450" indent="-171450">
              <a:buFontTx/>
              <a:buChar char="-"/>
            </a:pPr>
            <a:r>
              <a:rPr lang="en-US" sz="750" dirty="0"/>
              <a:t>Op het moment </a:t>
            </a:r>
            <a:r>
              <a:rPr lang="en-US" sz="750" dirty="0" err="1"/>
              <a:t>dat</a:t>
            </a:r>
            <a:r>
              <a:rPr lang="en-US" sz="750" dirty="0"/>
              <a:t> het </a:t>
            </a:r>
            <a:r>
              <a:rPr lang="en-US" sz="750" dirty="0" err="1"/>
              <a:t>eerste</a:t>
            </a:r>
            <a:r>
              <a:rPr lang="en-US" sz="750" dirty="0"/>
              <a:t> </a:t>
            </a:r>
            <a:r>
              <a:rPr lang="en-US" sz="750" dirty="0" err="1"/>
              <a:t>schip</a:t>
            </a:r>
            <a:r>
              <a:rPr lang="en-US" sz="750" dirty="0"/>
              <a:t> </a:t>
            </a:r>
            <a:r>
              <a:rPr lang="en-US" sz="750" dirty="0" err="1"/>
              <a:t>uit</a:t>
            </a:r>
            <a:r>
              <a:rPr lang="en-US" sz="750" dirty="0"/>
              <a:t> de </a:t>
            </a:r>
            <a:r>
              <a:rPr lang="en-US" sz="750" dirty="0" err="1"/>
              <a:t>colonne</a:t>
            </a:r>
            <a:r>
              <a:rPr lang="en-US" sz="750" dirty="0"/>
              <a:t> op de </a:t>
            </a:r>
            <a:r>
              <a:rPr lang="en-US" sz="750" dirty="0" err="1"/>
              <a:t>brug</a:t>
            </a:r>
            <a:r>
              <a:rPr lang="en-US" sz="750" dirty="0"/>
              <a:t> </a:t>
            </a:r>
            <a:r>
              <a:rPr lang="en-US" sz="750" dirty="0" err="1"/>
              <a:t>afvaart</a:t>
            </a:r>
            <a:r>
              <a:rPr lang="en-US" sz="750" dirty="0"/>
              <a:t> </a:t>
            </a:r>
            <a:r>
              <a:rPr lang="en-US" sz="750" dirty="0" err="1"/>
              <a:t>communiceert</a:t>
            </a:r>
            <a:r>
              <a:rPr lang="en-US" sz="750" dirty="0"/>
              <a:t> </a:t>
            </a:r>
            <a:r>
              <a:rPr lang="en-US" sz="750" dirty="0" err="1"/>
              <a:t>deze</a:t>
            </a:r>
            <a:r>
              <a:rPr lang="en-US" sz="750" dirty="0"/>
              <a:t> met de </a:t>
            </a:r>
            <a:r>
              <a:rPr lang="en-US" sz="750" dirty="0" err="1"/>
              <a:t>brug</a:t>
            </a:r>
            <a:r>
              <a:rPr lang="en-US" sz="750" dirty="0"/>
              <a:t> &amp; </a:t>
            </a:r>
            <a:r>
              <a:rPr lang="en-US" sz="750" dirty="0" err="1"/>
              <a:t>wordt</a:t>
            </a:r>
            <a:r>
              <a:rPr lang="en-US" sz="750" dirty="0"/>
              <a:t> de </a:t>
            </a:r>
            <a:r>
              <a:rPr lang="en-US" sz="750" dirty="0" err="1"/>
              <a:t>brug</a:t>
            </a:r>
            <a:r>
              <a:rPr lang="en-US" sz="750" dirty="0"/>
              <a:t> op het </a:t>
            </a:r>
            <a:r>
              <a:rPr lang="en-US" sz="750" dirty="0" err="1"/>
              <a:t>ideale</a:t>
            </a:r>
            <a:r>
              <a:rPr lang="en-US" sz="750" dirty="0"/>
              <a:t> moment </a:t>
            </a:r>
            <a:r>
              <a:rPr lang="en-US" sz="750" dirty="0" err="1"/>
              <a:t>automatisch</a:t>
            </a:r>
            <a:r>
              <a:rPr lang="en-US" sz="750" dirty="0"/>
              <a:t> </a:t>
            </a:r>
            <a:r>
              <a:rPr lang="en-US" sz="750" dirty="0" err="1"/>
              <a:t>geopend</a:t>
            </a:r>
            <a:r>
              <a:rPr lang="en-US" sz="750" dirty="0"/>
              <a:t>. (</a:t>
            </a:r>
            <a:r>
              <a:rPr lang="en-US" sz="750" dirty="0" err="1"/>
              <a:t>stipte</a:t>
            </a:r>
            <a:r>
              <a:rPr lang="en-US" sz="750" dirty="0"/>
              <a:t> opening </a:t>
            </a:r>
            <a:r>
              <a:rPr lang="en-US" sz="750" dirty="0" err="1"/>
              <a:t>essntieel</a:t>
            </a:r>
            <a:r>
              <a:rPr lang="en-US" sz="750" dirty="0"/>
              <a:t> </a:t>
            </a:r>
            <a:r>
              <a:rPr lang="en-US" sz="750" dirty="0" err="1"/>
              <a:t>voor</a:t>
            </a:r>
            <a:r>
              <a:rPr lang="en-US" sz="750" dirty="0"/>
              <a:t> het </a:t>
            </a:r>
            <a:r>
              <a:rPr lang="en-US" sz="750" dirty="0" err="1"/>
              <a:t>laten</a:t>
            </a:r>
            <a:r>
              <a:rPr lang="en-US" sz="750" dirty="0"/>
              <a:t> </a:t>
            </a:r>
            <a:r>
              <a:rPr lang="en-US" sz="750" dirty="0" err="1"/>
              <a:t>werken</a:t>
            </a:r>
            <a:r>
              <a:rPr lang="en-US" sz="750" dirty="0"/>
              <a:t> van de </a:t>
            </a:r>
            <a:r>
              <a:rPr lang="en-US" sz="750" dirty="0" err="1"/>
              <a:t>blauwe</a:t>
            </a:r>
            <a:r>
              <a:rPr lang="en-US" sz="750" dirty="0"/>
              <a:t> golf!)</a:t>
            </a:r>
          </a:p>
        </p:txBody>
      </p:sp>
      <p:sp>
        <p:nvSpPr>
          <p:cNvPr id="57" name="Rectangle 56"/>
          <p:cNvSpPr/>
          <p:nvPr/>
        </p:nvSpPr>
        <p:spPr>
          <a:xfrm>
            <a:off x="7431314" y="4465062"/>
            <a:ext cx="2110985" cy="492443"/>
          </a:xfrm>
          <a:prstGeom prst="rect">
            <a:avLst/>
          </a:prstGeom>
          <a:solidFill>
            <a:schemeClr val="bg1"/>
          </a:solidFill>
          <a:ln>
            <a:solidFill>
              <a:schemeClr val="bg1"/>
            </a:solidFill>
            <a:prstDash val="solid"/>
          </a:ln>
        </p:spPr>
        <p:txBody>
          <a:bodyPr wrap="square" tIns="0" bIns="0">
            <a:spAutoFit/>
          </a:bodyPr>
          <a:lstStyle/>
          <a:p>
            <a:pPr marL="171450" indent="-171450">
              <a:buFontTx/>
              <a:buChar char="-"/>
            </a:pPr>
            <a:r>
              <a:rPr lang="en-US" sz="800" b="1" dirty="0" err="1"/>
              <a:t>Autonome</a:t>
            </a:r>
            <a:r>
              <a:rPr lang="en-US" sz="800" b="1" dirty="0"/>
              <a:t> </a:t>
            </a:r>
            <a:r>
              <a:rPr lang="en-US" sz="800" b="1" dirty="0" err="1"/>
              <a:t>brug</a:t>
            </a:r>
            <a:r>
              <a:rPr lang="en-US" sz="800" b="1" dirty="0"/>
              <a:t> </a:t>
            </a:r>
            <a:r>
              <a:rPr lang="en-US" sz="800" b="1" dirty="0" err="1"/>
              <a:t>aansturing</a:t>
            </a:r>
            <a:r>
              <a:rPr lang="en-US" sz="800" b="1" dirty="0"/>
              <a:t> op </a:t>
            </a:r>
            <a:r>
              <a:rPr lang="en-US" sz="800" b="1" dirty="0" err="1"/>
              <a:t>afstand</a:t>
            </a:r>
            <a:r>
              <a:rPr lang="en-US" sz="800" b="1" dirty="0"/>
              <a:t> . </a:t>
            </a:r>
            <a:r>
              <a:rPr lang="en-US" sz="800" b="1" dirty="0" err="1"/>
              <a:t>Brug</a:t>
            </a:r>
            <a:r>
              <a:rPr lang="en-US" sz="800" b="1" dirty="0"/>
              <a:t> open en </a:t>
            </a:r>
            <a:r>
              <a:rPr lang="en-US" sz="800" b="1" dirty="0" err="1"/>
              <a:t>Schepen</a:t>
            </a:r>
            <a:r>
              <a:rPr lang="en-US" sz="800" b="1" dirty="0"/>
              <a:t> in </a:t>
            </a:r>
            <a:r>
              <a:rPr lang="en-US" sz="800" b="1" dirty="0" err="1"/>
              <a:t>kolonnen</a:t>
            </a:r>
            <a:r>
              <a:rPr lang="en-US" sz="800" b="1" dirty="0"/>
              <a:t> </a:t>
            </a:r>
            <a:r>
              <a:rPr lang="en-US" sz="800" b="1" dirty="0" err="1"/>
              <a:t>als</a:t>
            </a:r>
            <a:r>
              <a:rPr lang="en-US" sz="800" b="1" dirty="0"/>
              <a:t> </a:t>
            </a:r>
            <a:r>
              <a:rPr lang="en-US" sz="800" b="1" dirty="0" err="1"/>
              <a:t>blauwe</a:t>
            </a:r>
            <a:r>
              <a:rPr lang="en-US" sz="800" b="1" dirty="0"/>
              <a:t> golf door </a:t>
            </a:r>
            <a:r>
              <a:rPr lang="en-US" sz="800" b="1" dirty="0" err="1"/>
              <a:t>sluis</a:t>
            </a:r>
            <a:r>
              <a:rPr lang="en-US" sz="800" b="1" dirty="0"/>
              <a:t>.</a:t>
            </a:r>
          </a:p>
        </p:txBody>
      </p:sp>
      <p:sp>
        <p:nvSpPr>
          <p:cNvPr id="58" name="Rectangle 57"/>
          <p:cNvSpPr/>
          <p:nvPr/>
        </p:nvSpPr>
        <p:spPr>
          <a:xfrm>
            <a:off x="9693121" y="4465061"/>
            <a:ext cx="2187551" cy="492443"/>
          </a:xfrm>
          <a:prstGeom prst="rect">
            <a:avLst/>
          </a:prstGeom>
          <a:solidFill>
            <a:schemeClr val="bg1"/>
          </a:solidFill>
          <a:ln>
            <a:solidFill>
              <a:schemeClr val="bg1"/>
            </a:solidFill>
            <a:prstDash val="solid"/>
          </a:ln>
        </p:spPr>
        <p:txBody>
          <a:bodyPr wrap="square" tIns="0" bIns="0">
            <a:spAutoFit/>
          </a:bodyPr>
          <a:lstStyle/>
          <a:p>
            <a:pPr marL="171450" indent="-171450">
              <a:buFontTx/>
              <a:buChar char="-"/>
            </a:pPr>
            <a:r>
              <a:rPr lang="en-US" sz="800" b="1" dirty="0"/>
              <a:t>Op het moment </a:t>
            </a:r>
            <a:r>
              <a:rPr lang="en-US" sz="800" b="1" dirty="0" err="1"/>
              <a:t>dat</a:t>
            </a:r>
            <a:r>
              <a:rPr lang="en-US" sz="800" b="1" dirty="0"/>
              <a:t> het </a:t>
            </a:r>
            <a:r>
              <a:rPr lang="en-US" sz="800" b="1" dirty="0" err="1"/>
              <a:t>laatste</a:t>
            </a:r>
            <a:r>
              <a:rPr lang="en-US" sz="800" b="1" dirty="0"/>
              <a:t> </a:t>
            </a:r>
            <a:r>
              <a:rPr lang="en-US" sz="800" b="1" dirty="0" err="1"/>
              <a:t>schip</a:t>
            </a:r>
            <a:r>
              <a:rPr lang="en-US" sz="800" b="1" dirty="0"/>
              <a:t> </a:t>
            </a:r>
            <a:r>
              <a:rPr lang="en-US" sz="800" b="1" dirty="0" err="1"/>
              <a:t>uit</a:t>
            </a:r>
            <a:r>
              <a:rPr lang="en-US" sz="800" b="1" dirty="0"/>
              <a:t> de </a:t>
            </a:r>
            <a:r>
              <a:rPr lang="en-US" sz="800" b="1" dirty="0" err="1"/>
              <a:t>colonne</a:t>
            </a:r>
            <a:r>
              <a:rPr lang="en-US" sz="800" b="1" dirty="0"/>
              <a:t> door de </a:t>
            </a:r>
            <a:r>
              <a:rPr lang="en-US" sz="800" b="1" dirty="0" err="1"/>
              <a:t>brug</a:t>
            </a:r>
            <a:r>
              <a:rPr lang="en-US" sz="800" b="1" dirty="0"/>
              <a:t> </a:t>
            </a:r>
            <a:r>
              <a:rPr lang="en-US" sz="800" b="1" dirty="0" err="1"/>
              <a:t>heen</a:t>
            </a:r>
            <a:r>
              <a:rPr lang="en-US" sz="800" b="1" dirty="0"/>
              <a:t> is </a:t>
            </a:r>
            <a:r>
              <a:rPr lang="en-US" sz="800" b="1" dirty="0" err="1"/>
              <a:t>sluit</a:t>
            </a:r>
            <a:r>
              <a:rPr lang="en-US" sz="800" b="1" dirty="0"/>
              <a:t> de </a:t>
            </a:r>
            <a:r>
              <a:rPr lang="en-US" sz="800" b="1" dirty="0" err="1"/>
              <a:t>brug</a:t>
            </a:r>
            <a:r>
              <a:rPr lang="en-US" sz="800" b="1" dirty="0"/>
              <a:t> </a:t>
            </a:r>
            <a:r>
              <a:rPr lang="en-US" sz="800" b="1" dirty="0" err="1"/>
              <a:t>automatisch</a:t>
            </a:r>
            <a:r>
              <a:rPr lang="en-US" sz="800" b="1" dirty="0"/>
              <a:t> en </a:t>
            </a:r>
            <a:r>
              <a:rPr lang="en-US" sz="800" b="1" dirty="0" err="1"/>
              <a:t>kan</a:t>
            </a:r>
            <a:r>
              <a:rPr lang="en-US" sz="800" b="1" dirty="0"/>
              <a:t> het </a:t>
            </a:r>
            <a:r>
              <a:rPr lang="en-US" sz="800" b="1" dirty="0" err="1"/>
              <a:t>wegverkeer</a:t>
            </a:r>
            <a:r>
              <a:rPr lang="en-US" sz="800" b="1" dirty="0"/>
              <a:t> </a:t>
            </a:r>
            <a:r>
              <a:rPr lang="en-US" sz="800" b="1" dirty="0" err="1"/>
              <a:t>weer</a:t>
            </a:r>
            <a:r>
              <a:rPr lang="en-US" sz="800" b="1" dirty="0"/>
              <a:t> </a:t>
            </a:r>
            <a:r>
              <a:rPr lang="en-US" sz="800" b="1" dirty="0" err="1"/>
              <a:t>voortgang</a:t>
            </a:r>
            <a:r>
              <a:rPr lang="en-US" sz="800" b="1" dirty="0"/>
              <a:t> </a:t>
            </a:r>
            <a:r>
              <a:rPr lang="en-US" sz="800" b="1" dirty="0" err="1"/>
              <a:t>vinden</a:t>
            </a:r>
            <a:endParaRPr lang="en-US" sz="800" b="1" dirty="0"/>
          </a:p>
        </p:txBody>
      </p:sp>
      <p:sp>
        <p:nvSpPr>
          <p:cNvPr id="59" name="Rectangle 58"/>
          <p:cNvSpPr/>
          <p:nvPr/>
        </p:nvSpPr>
        <p:spPr>
          <a:xfrm>
            <a:off x="9666514" y="5216392"/>
            <a:ext cx="2223972" cy="461665"/>
          </a:xfrm>
          <a:prstGeom prst="rect">
            <a:avLst/>
          </a:prstGeom>
        </p:spPr>
        <p:txBody>
          <a:bodyPr wrap="square" tIns="0" bIns="0">
            <a:spAutoFit/>
          </a:bodyPr>
          <a:lstStyle/>
          <a:p>
            <a:pPr marL="171450" indent="-171450">
              <a:buFontTx/>
              <a:buChar char="-"/>
            </a:pPr>
            <a:r>
              <a:rPr lang="en-US" sz="750" dirty="0" err="1"/>
              <a:t>Autonome</a:t>
            </a:r>
            <a:r>
              <a:rPr lang="en-US" sz="750" dirty="0"/>
              <a:t> </a:t>
            </a:r>
            <a:r>
              <a:rPr lang="en-US" sz="750" dirty="0" err="1"/>
              <a:t>brug</a:t>
            </a:r>
            <a:r>
              <a:rPr lang="en-US" sz="750" dirty="0"/>
              <a:t> </a:t>
            </a:r>
            <a:r>
              <a:rPr lang="en-US" sz="750" dirty="0" err="1"/>
              <a:t>aansturing</a:t>
            </a:r>
            <a:r>
              <a:rPr lang="en-US" sz="750" dirty="0"/>
              <a:t> op </a:t>
            </a:r>
            <a:r>
              <a:rPr lang="en-US" sz="750" dirty="0" err="1"/>
              <a:t>afstand</a:t>
            </a:r>
            <a:endParaRPr lang="en-US" sz="750" dirty="0"/>
          </a:p>
          <a:p>
            <a:pPr marL="171450" indent="-171450">
              <a:buFontTx/>
              <a:buChar char="-"/>
            </a:pPr>
            <a:r>
              <a:rPr lang="en-US" sz="750" dirty="0"/>
              <a:t>Big Data Analytics &amp; Calculation </a:t>
            </a:r>
            <a:r>
              <a:rPr lang="en-US" sz="750" dirty="0" err="1"/>
              <a:t>schip</a:t>
            </a:r>
            <a:r>
              <a:rPr lang="en-US" sz="750" dirty="0"/>
              <a:t> </a:t>
            </a:r>
            <a:r>
              <a:rPr lang="en-US" sz="750" dirty="0" err="1"/>
              <a:t>colonnen,ideale</a:t>
            </a:r>
            <a:r>
              <a:rPr lang="en-US" sz="750" dirty="0"/>
              <a:t> </a:t>
            </a:r>
            <a:r>
              <a:rPr lang="en-US" sz="750" dirty="0" err="1"/>
              <a:t>openingstijden</a:t>
            </a:r>
            <a:r>
              <a:rPr lang="en-US" sz="750" dirty="0"/>
              <a:t> en </a:t>
            </a:r>
            <a:r>
              <a:rPr lang="en-US" sz="750" dirty="0" err="1"/>
              <a:t>herkennen</a:t>
            </a:r>
            <a:r>
              <a:rPr lang="en-US" sz="750" dirty="0"/>
              <a:t> </a:t>
            </a:r>
            <a:r>
              <a:rPr lang="en-US" sz="750" dirty="0" err="1"/>
              <a:t>laatste</a:t>
            </a:r>
            <a:r>
              <a:rPr lang="en-US" sz="750" dirty="0"/>
              <a:t> </a:t>
            </a:r>
            <a:r>
              <a:rPr lang="en-US" sz="750" dirty="0" err="1" smtClean="0"/>
              <a:t>schip</a:t>
            </a:r>
            <a:endParaRPr lang="en-US" sz="750" dirty="0"/>
          </a:p>
        </p:txBody>
      </p:sp>
      <p:sp>
        <p:nvSpPr>
          <p:cNvPr id="63" name="Rectangle 62"/>
          <p:cNvSpPr/>
          <p:nvPr/>
        </p:nvSpPr>
        <p:spPr>
          <a:xfrm>
            <a:off x="7431314" y="5231781"/>
            <a:ext cx="2235199" cy="230832"/>
          </a:xfrm>
          <a:prstGeom prst="rect">
            <a:avLst/>
          </a:prstGeom>
        </p:spPr>
        <p:txBody>
          <a:bodyPr wrap="square" tIns="0" bIns="0">
            <a:spAutoFit/>
          </a:bodyPr>
          <a:lstStyle/>
          <a:p>
            <a:pPr marL="171450" indent="-171450">
              <a:buFontTx/>
              <a:buChar char="-"/>
            </a:pPr>
            <a:r>
              <a:rPr lang="en-US" sz="750" dirty="0"/>
              <a:t>Connected business rules opening </a:t>
            </a:r>
            <a:r>
              <a:rPr lang="en-US" sz="750" dirty="0" err="1"/>
              <a:t>brug</a:t>
            </a:r>
            <a:r>
              <a:rPr lang="en-US" sz="750" dirty="0"/>
              <a:t> op basis van </a:t>
            </a:r>
            <a:r>
              <a:rPr lang="en-US" sz="750" dirty="0" err="1"/>
              <a:t>schip</a:t>
            </a:r>
            <a:r>
              <a:rPr lang="en-US" sz="750" dirty="0"/>
              <a:t> die </a:t>
            </a:r>
            <a:r>
              <a:rPr lang="en-US" sz="750" dirty="0" err="1"/>
              <a:t>brug</a:t>
            </a:r>
            <a:r>
              <a:rPr lang="en-US" sz="750" dirty="0"/>
              <a:t> </a:t>
            </a:r>
            <a:r>
              <a:rPr lang="en-US" sz="750" dirty="0" err="1"/>
              <a:t>nadert</a:t>
            </a:r>
            <a:endParaRPr lang="en-US" sz="750" dirty="0"/>
          </a:p>
        </p:txBody>
      </p:sp>
      <p:sp>
        <p:nvSpPr>
          <p:cNvPr id="91" name="TextBox 90"/>
          <p:cNvSpPr txBox="1"/>
          <p:nvPr/>
        </p:nvSpPr>
        <p:spPr bwMode="auto">
          <a:xfrm>
            <a:off x="4757986" y="1541582"/>
            <a:ext cx="670603" cy="553998"/>
          </a:xfrm>
          <a:prstGeom prst="rect">
            <a:avLst/>
          </a:prstGeom>
          <a:noFill/>
          <a:ln w="9525" algn="ctr">
            <a:noFill/>
            <a:miter lim="800000"/>
            <a:headEnd/>
            <a:tailEnd/>
          </a:ln>
          <a:effectLst/>
        </p:spPr>
        <p:txBody>
          <a:bodyPr wrap="square" lIns="0" tIns="0" rIns="0" bIns="0" rtlCol="0">
            <a:spAutoFit/>
          </a:bodyPr>
          <a:lstStyle/>
          <a:p>
            <a:r>
              <a:rPr lang="nl-NL" sz="1200" b="1" dirty="0" smtClean="0">
                <a:solidFill>
                  <a:schemeClr val="bg1"/>
                </a:solidFill>
                <a:cs typeface="Arial" pitchFamily="34" charset="0"/>
              </a:rPr>
              <a:t>   </a:t>
            </a:r>
          </a:p>
          <a:p>
            <a:r>
              <a:rPr lang="nl-NL" sz="1200" b="1" dirty="0">
                <a:solidFill>
                  <a:schemeClr val="bg1"/>
                </a:solidFill>
                <a:cs typeface="Arial" pitchFamily="34" charset="0"/>
              </a:rPr>
              <a:t> </a:t>
            </a:r>
            <a:r>
              <a:rPr lang="nl-NL" sz="1200" b="1" dirty="0" smtClean="0">
                <a:solidFill>
                  <a:schemeClr val="bg1"/>
                </a:solidFill>
                <a:cs typeface="Arial" pitchFamily="34" charset="0"/>
              </a:rPr>
              <a:t>    </a:t>
            </a:r>
            <a:r>
              <a:rPr lang="nl-NL" sz="1200" b="1" dirty="0">
                <a:solidFill>
                  <a:schemeClr val="bg1"/>
                </a:solidFill>
                <a:cs typeface="Arial" pitchFamily="34" charset="0"/>
              </a:rPr>
              <a:t>3</a:t>
            </a:r>
            <a:endParaRPr lang="nl-NL" sz="1200" b="1" dirty="0" smtClean="0">
              <a:solidFill>
                <a:schemeClr val="bg1"/>
              </a:solidFill>
              <a:cs typeface="Arial" pitchFamily="34" charset="0"/>
            </a:endParaRPr>
          </a:p>
          <a:p>
            <a:endParaRPr lang="en-US" sz="1200" b="1" dirty="0" smtClean="0">
              <a:solidFill>
                <a:schemeClr val="bg1"/>
              </a:solidFill>
              <a:cs typeface="Arial" pitchFamily="34" charset="0"/>
            </a:endParaRPr>
          </a:p>
        </p:txBody>
      </p:sp>
      <p:cxnSp>
        <p:nvCxnSpPr>
          <p:cNvPr id="73" name="Curved Connector 72"/>
          <p:cNvCxnSpPr>
            <a:endCxn id="48" idx="1"/>
          </p:cNvCxnSpPr>
          <p:nvPr/>
        </p:nvCxnSpPr>
        <p:spPr bwMode="gray">
          <a:xfrm flipV="1">
            <a:off x="6683570" y="2751285"/>
            <a:ext cx="1011245" cy="554073"/>
          </a:xfrm>
          <a:prstGeom prst="curvedConnector3">
            <a:avLst>
              <a:gd name="adj1" fmla="val 50000"/>
            </a:avLst>
          </a:prstGeom>
          <a:noFill/>
          <a:ln w="12700">
            <a:solidFill>
              <a:schemeClr val="bg1">
                <a:lumMod val="50000"/>
              </a:schemeClr>
            </a:solidFill>
            <a:prstDash val="sysDash"/>
            <a:round/>
            <a:headEnd type="triangle" w="med" len="med"/>
            <a:tailEnd type="triangle" w="med" len="med"/>
          </a:ln>
          <a:effectLst/>
        </p:spPr>
      </p:cxnSp>
      <p:sp>
        <p:nvSpPr>
          <p:cNvPr id="93" name="TextBox 92"/>
          <p:cNvSpPr txBox="1"/>
          <p:nvPr/>
        </p:nvSpPr>
        <p:spPr bwMode="auto">
          <a:xfrm>
            <a:off x="6869915" y="2757276"/>
            <a:ext cx="561400" cy="24622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err="1" smtClean="0">
                <a:solidFill>
                  <a:srgbClr val="C00000"/>
                </a:solidFill>
                <a:cs typeface="Arial" pitchFamily="34" charset="0"/>
              </a:rPr>
              <a:t>Autonoom</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sluiten</a:t>
            </a:r>
            <a:endParaRPr lang="en-US" sz="800" b="1" dirty="0" smtClean="0">
              <a:solidFill>
                <a:srgbClr val="C00000"/>
              </a:solidFill>
              <a:cs typeface="Arial" pitchFamily="34" charset="0"/>
            </a:endParaRPr>
          </a:p>
        </p:txBody>
      </p:sp>
      <p:sp>
        <p:nvSpPr>
          <p:cNvPr id="60" name="Flowchart: Process 59"/>
          <p:cNvSpPr/>
          <p:nvPr/>
        </p:nvSpPr>
        <p:spPr bwMode="gray">
          <a:xfrm>
            <a:off x="5923206" y="3080537"/>
            <a:ext cx="152649"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4" name="Flowchart: Process 63"/>
          <p:cNvSpPr/>
          <p:nvPr/>
        </p:nvSpPr>
        <p:spPr bwMode="gray">
          <a:xfrm>
            <a:off x="6264856" y="3084195"/>
            <a:ext cx="144994" cy="156973"/>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65" name="Flowchart: Process 64"/>
          <p:cNvSpPr/>
          <p:nvPr/>
        </p:nvSpPr>
        <p:spPr bwMode="gray">
          <a:xfrm>
            <a:off x="6517311" y="1367656"/>
            <a:ext cx="134810" cy="194406"/>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cxnSp>
        <p:nvCxnSpPr>
          <p:cNvPr id="66" name="Curved Connector 65"/>
          <p:cNvCxnSpPr/>
          <p:nvPr/>
        </p:nvCxnSpPr>
        <p:spPr bwMode="gray">
          <a:xfrm rot="16200000" flipV="1">
            <a:off x="4780389" y="2313921"/>
            <a:ext cx="1433562" cy="425038"/>
          </a:xfrm>
          <a:prstGeom prst="curvedConnector3">
            <a:avLst>
              <a:gd name="adj1" fmla="val 100435"/>
            </a:avLst>
          </a:prstGeom>
          <a:noFill/>
          <a:ln w="12700">
            <a:solidFill>
              <a:schemeClr val="bg1">
                <a:lumMod val="50000"/>
              </a:schemeClr>
            </a:solidFill>
            <a:prstDash val="sysDash"/>
            <a:round/>
            <a:headEnd type="triangle" w="med" len="med"/>
            <a:tailEnd type="triangle" w="med" len="med"/>
          </a:ln>
          <a:effectLst/>
        </p:spPr>
      </p:cxnSp>
      <p:sp>
        <p:nvSpPr>
          <p:cNvPr id="67" name="TextBox 66"/>
          <p:cNvSpPr txBox="1"/>
          <p:nvPr/>
        </p:nvSpPr>
        <p:spPr bwMode="auto">
          <a:xfrm>
            <a:off x="5284651" y="2330826"/>
            <a:ext cx="509097" cy="246221"/>
          </a:xfrm>
          <a:prstGeom prst="rect">
            <a:avLst/>
          </a:prstGeom>
          <a:solidFill>
            <a:schemeClr val="bg1"/>
          </a:solidFill>
          <a:ln w="9525" algn="ctr">
            <a:noFill/>
            <a:miter lim="800000"/>
            <a:headEnd/>
            <a:tailEnd/>
          </a:ln>
          <a:effectLst/>
        </p:spPr>
        <p:txBody>
          <a:bodyPr wrap="square" lIns="0" tIns="0" rIns="0" bIns="0" rtlCol="0">
            <a:spAutoFit/>
          </a:bodyPr>
          <a:lstStyle/>
          <a:p>
            <a:r>
              <a:rPr lang="en-US" sz="800" b="1" dirty="0" err="1" smtClean="0">
                <a:solidFill>
                  <a:srgbClr val="C00000"/>
                </a:solidFill>
                <a:cs typeface="Arial" pitchFamily="34" charset="0"/>
              </a:rPr>
              <a:t>Autonoom</a:t>
            </a:r>
            <a:r>
              <a:rPr lang="en-US" sz="800" b="1" dirty="0" smtClean="0">
                <a:solidFill>
                  <a:srgbClr val="C00000"/>
                </a:solidFill>
                <a:cs typeface="Arial" pitchFamily="34" charset="0"/>
              </a:rPr>
              <a:t> </a:t>
            </a:r>
            <a:r>
              <a:rPr lang="en-US" sz="800" b="1" dirty="0" err="1" smtClean="0">
                <a:solidFill>
                  <a:srgbClr val="C00000"/>
                </a:solidFill>
                <a:cs typeface="Arial" pitchFamily="34" charset="0"/>
              </a:rPr>
              <a:t>sluiten</a:t>
            </a:r>
            <a:endParaRPr lang="en-US" sz="800" b="1" dirty="0" smtClean="0">
              <a:solidFill>
                <a:srgbClr val="C00000"/>
              </a:solidFill>
              <a:cs typeface="Arial" pitchFamily="34" charset="0"/>
            </a:endParaRPr>
          </a:p>
        </p:txBody>
      </p:sp>
      <p:sp>
        <p:nvSpPr>
          <p:cNvPr id="69" name="Flowchart: Process 68"/>
          <p:cNvSpPr/>
          <p:nvPr/>
        </p:nvSpPr>
        <p:spPr bwMode="gray">
          <a:xfrm>
            <a:off x="6264856"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70" name="Flowchart: Process 69"/>
          <p:cNvSpPr/>
          <p:nvPr/>
        </p:nvSpPr>
        <p:spPr bwMode="gray">
          <a:xfrm>
            <a:off x="5923205" y="1367656"/>
            <a:ext cx="152649" cy="1937701"/>
          </a:xfrm>
          <a:prstGeom prst="flowChartProcess">
            <a:avLst/>
          </a:prstGeom>
          <a:solidFill>
            <a:schemeClr val="accent2"/>
          </a:solid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sp>
        <p:nvSpPr>
          <p:cNvPr id="71" name="Flowchart: Process 70"/>
          <p:cNvSpPr/>
          <p:nvPr/>
        </p:nvSpPr>
        <p:spPr bwMode="gray">
          <a:xfrm>
            <a:off x="6499471" y="1367656"/>
            <a:ext cx="152649" cy="1937701"/>
          </a:xfrm>
          <a:prstGeom prst="flowChartProcess">
            <a:avLst/>
          </a:prstGeom>
          <a:pattFill prst="ltVert">
            <a:fgClr>
              <a:schemeClr val="accent1"/>
            </a:fgClr>
            <a:bgClr>
              <a:schemeClr val="bg1"/>
            </a:bgClr>
          </a:pattFill>
          <a:ln w="9525" algn="ctr">
            <a:noFill/>
            <a:miter lim="800000"/>
            <a:headEnd/>
            <a:tailEnd/>
          </a:ln>
          <a:effectLst/>
        </p:spPr>
        <p:txBody>
          <a:bodyPr lIns="63500" tIns="0" rIns="64800" bIns="0" rtlCol="0" anchor="ctr"/>
          <a:lstStyle/>
          <a:p>
            <a:pPr algn="ctr">
              <a:spcBef>
                <a:spcPct val="0"/>
              </a:spcBef>
              <a:buSzPct val="90000"/>
            </a:pPr>
            <a:endParaRPr lang="en-US" sz="1600" b="1" dirty="0">
              <a:solidFill>
                <a:schemeClr val="bg1"/>
              </a:solidFill>
              <a:cs typeface="Arial" pitchFamily="34" charset="0"/>
            </a:endParaRPr>
          </a:p>
        </p:txBody>
      </p:sp>
      <p:pic>
        <p:nvPicPr>
          <p:cNvPr id="72" name="Picture 4" descr="http://maritimetechnology.nl/media/Damen-Shipyard-Gorinche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29537" y="6348801"/>
            <a:ext cx="1478696" cy="28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0462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nyylWCC20yNHChKah_8m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bnyylWCC20yNHChKah_8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nyylWCC20yNHChKah_8mg"/>
</p:tagLst>
</file>

<file path=ppt/theme/theme1.xml><?xml version="1.0" encoding="utf-8"?>
<a:theme xmlns:a="http://schemas.openxmlformats.org/drawingml/2006/main" name="CGI Widescreen Beet">
  <a:themeElements>
    <a:clrScheme name="CGI">
      <a:dk1>
        <a:srgbClr val="363534"/>
      </a:dk1>
      <a:lt1>
        <a:srgbClr val="FFFFFF"/>
      </a:lt1>
      <a:dk2>
        <a:srgbClr val="991F3D"/>
      </a:dk2>
      <a:lt2>
        <a:srgbClr val="FFFFFF"/>
      </a:lt2>
      <a:accent1>
        <a:srgbClr val="E31937"/>
      </a:accent1>
      <a:accent2>
        <a:srgbClr val="991F3D"/>
      </a:accent2>
      <a:accent3>
        <a:srgbClr val="FF6A00"/>
      </a:accent3>
      <a:accent4>
        <a:srgbClr val="A1C4D0"/>
      </a:accent4>
      <a:accent5>
        <a:srgbClr val="F2A200"/>
      </a:accent5>
      <a:accent6>
        <a:srgbClr val="A5ACB0"/>
      </a:accent6>
      <a:hlink>
        <a:srgbClr val="E67386"/>
      </a:hlink>
      <a:folHlink>
        <a:srgbClr val="FFAA9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bwMode="auto">
        <a:noFill/>
        <a:ln w="9525" algn="ctr">
          <a:noFill/>
          <a:miter lim="800000"/>
          <a:headEnd/>
          <a:tailEnd/>
        </a:ln>
        <a:effectLst/>
      </a:spPr>
      <a:bodyPr wrap="square" lIns="0" tIns="0" rIns="0" bIns="0" rtlCol="0">
        <a:spAutoFit/>
      </a:bodyPr>
      <a:lstStyle>
        <a:defPPr>
          <a:defRPr dirty="0" smtClean="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ItemUpdatedEventHandlerForConceptSearch</Name>
    <Synchronization>Default</Synchronization>
    <Type>10002</Type>
    <SequenceNumber>10001</SequenceNumber>
    <Assembly>conceptSearching.Sharepoint.ContentTypes, Version=1.0.0.0, Culture=neutral, PublicKeyToken=858f8f13980e4745</Assembly>
    <Class>conceptSearching.Sharepoint.ContentTypes.CSHandleEvent</Class>
    <Data/>
    <Filter/>
  </Receiver>
  <Receiver>
    <Name>ItemCheckedInEventHandlerForConceptSearch</Name>
    <Synchronization>Default</Synchronization>
    <Type>10004</Type>
    <SequenceNumber>10002</SequenceNumber>
    <Assembly>conceptSearching.Sharepoint.ContentTypes, Version=1.0.0.0, Culture=neutral, PublicKeyToken=858f8f13980e4745</Assembly>
    <Class>conceptSearching.Sharepoint.ContentTypes.CSHandleEvent</Class>
    <Data/>
    <Filter/>
  </Receiver>
  <Receiver>
    <Name>ItemUncheckedOutEventHandlerForConceptSearch</Name>
    <Synchronization>Default</Synchronization>
    <Type>10006</Type>
    <SequenceNumber>10003</SequenceNumber>
    <Assembly>conceptSearching.Sharepoint.ContentTypes, Version=1.0.0.0, Culture=neutral, PublicKeyToken=858f8f13980e4745</Assembly>
    <Class>conceptSearching.Sharepoint.ContentTypes.CSHandleEvent</Class>
    <Data/>
    <Filter/>
  </Receiver>
  <Receiver>
    <Name>ItemAddedEventHandlerForConceptSearch</Name>
    <Synchronization>Default</Synchronization>
    <Type>10001</Type>
    <SequenceNumber>10004</SequenceNumber>
    <Assembly>conceptSearching.Sharepoint.ContentTypes, Version=1.0.0.0, Culture=neutral, PublicKeyToken=858f8f13980e4745</Assembly>
    <Class>conceptSearching.Sharepoint.ContentTypes.CSHandleEvent</Class>
    <Data/>
    <Filter/>
  </Receiver>
  <Receiver>
    <Name>ItemFileMovedEventHandlerForConceptSearch</Name>
    <Synchronization>Default</Synchronization>
    <Type>10009</Type>
    <SequenceNumber>10005</SequenceNumber>
    <Assembly>conceptSearching.Sharepoint.ContentTypes, Version=1.0.0.0, Culture=neutral, PublicKeyToken=858f8f13980e4745</Assembly>
    <Class>conceptSearching.Sharepoint.ContentTypes.CSHandleEvent</Class>
    <Data/>
    <Filter/>
  </Receiver>
  <Receiver>
    <Name>ItemDeletedEventHandlerForConceptSearch</Name>
    <Synchronization>Default</Synchronization>
    <Type>10003</Type>
    <SequenceNumber>10006</SequenceNumber>
    <Assembly>conceptSearching.Sharepoint.ContentTypes, Version=1.0.0.0, Culture=neutral, PublicKeyToken=858f8f13980e4745</Assembly>
    <Class>conceptSearching.Sharepoint.ContentTypes.CSHandleEvent</Class>
    <Data/>
    <Filter/>
  </Receiver>
  <Receiver>
    <Name>ItemUpdatedEventHandlerForConceptSearch</Name>
    <Synchronization>Asynchronous</Synchronization>
    <Type>10002</Type>
    <SequenceNumber>10001</SequenceNumber>
    <Assembly>conceptSearching.Sharepoint.ContentTypes2010, Version=1.0.0.0, Culture=neutral, PublicKeyToken=858f8f13980e4745</Assembly>
    <Class>conceptSearching.Sharepoint.ContentTypes2010.CSHandleEvent</Class>
    <Data/>
    <Filter/>
  </Receiver>
  <Receiver>
    <Name>ItemUpdatingEventHandlerForConceptSearch</Name>
    <Synchronization>Synchronous</Synchronization>
    <Type>2</Type>
    <SequenceNumber>10001</SequenceNumber>
    <Assembly>conceptSearching.Sharepoint.ContentTypes2010, Version=1.0.0.0, Culture=neutral, PublicKeyToken=858f8f13980e4745</Assembly>
    <Class>conceptSearching.Sharepoint.ContentTypes2010.CSHandleEvent</Class>
    <Data/>
    <Filter/>
  </Receiver>
  <Receiver>
    <Name>ItemCheckedInEventHandlerForConceptSearch</Name>
    <Synchronization>Asynchronous</Synchronization>
    <Type>10004</Type>
    <SequenceNumber>10002</SequenceNumber>
    <Assembly>conceptSearching.Sharepoint.ContentTypes2010, Version=1.0.0.0, Culture=neutral, PublicKeyToken=858f8f13980e4745</Assembly>
    <Class>conceptSearching.Sharepoint.ContentTypes2010.CSHandleEvent</Class>
    <Data/>
    <Filter/>
  </Receiver>
  <Receiver>
    <Name>ItemUncheckedOutEventHandlerForConceptSearch</Name>
    <Synchronization>Asynchronous</Synchronization>
    <Type>10006</Type>
    <SequenceNumber>10003</SequenceNumber>
    <Assembly>conceptSearching.Sharepoint.ContentTypes2010, Version=1.0.0.0, Culture=neutral, PublicKeyToken=858f8f13980e4745</Assembly>
    <Class>conceptSearching.Sharepoint.ContentTypes2010.CSHandleEvent</Class>
    <Data/>
    <Filter/>
  </Receiver>
  <Receiver>
    <Name>ItemAddedEventHandlerForConceptSearch</Name>
    <Synchronization>Asynchronous</Synchronization>
    <Type>10001</Type>
    <SequenceNumber>10004</SequenceNumber>
    <Assembly>conceptSearching.Sharepoint.ContentTypes2010, Version=1.0.0.0, Culture=neutral, PublicKeyToken=858f8f13980e4745</Assembly>
    <Class>conceptSearching.Sharepoint.ContentTypes2010.CSHandleEvent</Class>
    <Data/>
    <Filter/>
  </Receiver>
  <Receiver>
    <Name>ItemFileMovedEventHandlerForConceptSearch</Name>
    <Synchronization>Asynchronous</Synchronization>
    <Type>10009</Type>
    <SequenceNumber>10005</SequenceNumber>
    <Assembly>conceptSearching.Sharepoint.ContentTypes2010, Version=1.0.0.0, Culture=neutral, PublicKeyToken=858f8f13980e4745</Assembly>
    <Class>conceptSearching.Sharepoint.ContentTypes2010.CSHandleEvent</Class>
    <Data/>
    <Filter/>
  </Receiver>
  <Receiver>
    <Name>ItemDeletedEventHandlerForConceptSearch</Name>
    <Synchronization>Asynchronous</Synchronization>
    <Type>10003</Type>
    <SequenceNumber>10006</SequenceNumber>
    <Assembly>conceptSearching.Sharepoint.ContentTypes2010, Version=1.0.0.0, Culture=neutral, PublicKeyToken=858f8f13980e4745</Assembly>
    <Class>conceptSearching.Sharepoint.ContentTypes2010.CSHandleEvent</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CSMeta2010Field xmlns="http://schemas.microsoft.com/sharepoint/v3">6779fe8d-d023-44bb-9503-046424c34541;2015-11-27 00:58:26;AUTOCLASSIFIED;Business theme:2015-11-27 00:58:26|False||AUTOCLASSIFIED|2015-11-27 00:58:26|UNDEFINED;Organization:2015-11-27 00:58:26|False||AUTOCLASSIFIED|2015-11-27 00:58:26|UNDEFINED;Sector:2015-11-27 00:58:26|False||AUTOCLASSIFIED|2015-11-27 00:58:26|UNDEFINED;Proposition:2015-11-27 00:58:26|False||AUTOCLASSIFIED|2015-11-27 00:58:26|UNDEFINED;Service line:2015-11-27 00:58:26|False||AUTOCLASSIFIED|2015-11-27 00:58:26|UNDEFINED;False</CSMeta2010Field>
    <c5aebc35b3e840e5912c276ffe755dcf xmlns="d95a5b16-1b8d-4c7c-9ebf-89c0983b6970">
      <Terms xmlns="http://schemas.microsoft.com/office/infopath/2007/PartnerControls"/>
    </c5aebc35b3e840e5912c276ffe755dcf>
    <c79d12643ffc4d60ab657aaa1718cc32 xmlns="d95a5b16-1b8d-4c7c-9ebf-89c0983b6970">
      <Terms xmlns="http://schemas.microsoft.com/office/infopath/2007/PartnerControls">
        <TermInfo xmlns="http://schemas.microsoft.com/office/infopath/2007/PartnerControls">
          <TermName xmlns="http://schemas.microsoft.com/office/infopath/2007/PartnerControls">Group</TermName>
          <TermId xmlns="http://schemas.microsoft.com/office/infopath/2007/PartnerControls">43ac7042-3752-4f1b-8a93-43b36e65d3e5</TermId>
        </TermInfo>
      </Terms>
    </c79d12643ffc4d60ab657aaa1718cc32>
    <p43f7bb208e443c9b50eb304fe6606a3 xmlns="d95a5b16-1b8d-4c7c-9ebf-89c0983b6970">
      <Terms xmlns="http://schemas.microsoft.com/office/infopath/2007/PartnerControls"/>
    </p43f7bb208e443c9b50eb304fe6606a3>
    <TaxCatchAll xmlns="d95a5b16-1b8d-4c7c-9ebf-89c0983b6970">
      <Value>260</Value>
    </TaxCatchAll>
    <h4c66fbf292e4125b0e390af25f11c04 xmlns="d95a5b16-1b8d-4c7c-9ebf-89c0983b6970">
      <Terms xmlns="http://schemas.microsoft.com/office/infopath/2007/PartnerControls"/>
    </h4c66fbf292e4125b0e390af25f11c04>
    <eafb632c3f5c40ba98242be6bbd6bb17 xmlns="d95a5b16-1b8d-4c7c-9ebf-89c0983b6970">
      <Terms xmlns="http://schemas.microsoft.com/office/infopath/2007/PartnerControls"/>
    </eafb632c3f5c40ba98242be6bbd6bb17>
    <Creator xmlns="d95a5b16-1b8d-4c7c-9ebf-89c0983b6970" xsi:nil="true"/>
    <Language xmlns="http://schemas.microsoft.com/sharepoint/v3">EN</Language>
    <Abstract xmlns="d95a5b16-1b8d-4c7c-9ebf-89c0983b6970">CGI-beet-option_widescreen_EN</Abstract>
    <External_x0020_Use xmlns="d95a5b16-1b8d-4c7c-9ebf-89c0983b6970">No</External_x0020_Use>
    <Owner_x0020_Organisation xmlns="d95a5b16-1b8d-4c7c-9ebf-89c0983b6970">Group</Owner_x0020_Organisation>
    <BS_x0020_Document_x0020_Sub_x0020_Type xmlns="d95a5b16-1b8d-4c7c-9ebf-89c0983b6970">Pro Forma</BS_x0020_Document_x0020_Sub_x0020_Type>
    <Market xmlns="d95a5b16-1b8d-4c7c-9ebf-89c0983b6970"/>
    <Best_x0020_Before_x0020_Date xmlns="d95a5b16-1b8d-4c7c-9ebf-89c0983b6970">2020-09-28T23:00:00+00:00</Best_x0020_Before_x0020_Date>
    <Published_x0020_By xmlns="d95a5b16-1b8d-4c7c-9ebf-89c0983b6970">
      <UserInfo>
        <DisplayName>Stiller, Regina C</DisplayName>
        <AccountId>55167</AccountId>
        <AccountType/>
      </UserInfo>
    </Published_x0020_By>
    <Publication_x0020_Date xmlns="d95a5b16-1b8d-4c7c-9ebf-89c0983b6970">2015-09-28T23:00:00+00:00</Publication_x0020_Date>
    <Geographic_x0020_Region xmlns="d95a5b16-1b8d-4c7c-9ebf-89c0983b6970"/>
    <TaxKeywordTaxHTField xmlns="d95a5b16-1b8d-4c7c-9ebf-89c0983b6970">
      <Terms xmlns="http://schemas.microsoft.com/office/infopath/2007/PartnerControls"/>
    </TaxKeywordTaxHTField>
  </documentManagement>
</p:properties>
</file>

<file path=customXml/item4.xml><?xml version="1.0" encoding="utf-8"?>
<ct:contentTypeSchema xmlns:ct="http://schemas.microsoft.com/office/2006/metadata/contentType" xmlns:ma="http://schemas.microsoft.com/office/2006/metadata/properties/metaAttributes" ct:_="" ma:_="" ma:contentTypeName="Business Support" ma:contentTypeID="0x010100DCE5D5DBCBA6844C95AAA11EB3A32719002FF8385B8572694FA7ACC1CC37F60277" ma:contentTypeVersion="29" ma:contentTypeDescription="" ma:contentTypeScope="" ma:versionID="462f1beef76646f13dd66b5932b99912">
  <xsd:schema xmlns:xsd="http://www.w3.org/2001/XMLSchema" xmlns:xs="http://www.w3.org/2001/XMLSchema" xmlns:p="http://schemas.microsoft.com/office/2006/metadata/properties" xmlns:ns1="http://schemas.microsoft.com/sharepoint/v3" xmlns:ns2="d95a5b16-1b8d-4c7c-9ebf-89c0983b6970" targetNamespace="http://schemas.microsoft.com/office/2006/metadata/properties" ma:root="true" ma:fieldsID="6e92d90d295c6c99190135c8e35c248f" ns1:_="" ns2:_="">
    <xsd:import namespace="http://schemas.microsoft.com/sharepoint/v3"/>
    <xsd:import namespace="d95a5b16-1b8d-4c7c-9ebf-89c0983b6970"/>
    <xsd:element name="properties">
      <xsd:complexType>
        <xsd:sequence>
          <xsd:element name="documentManagement">
            <xsd:complexType>
              <xsd:all>
                <xsd:element ref="ns2:Abstract"/>
                <xsd:element ref="ns2:Published_x0020_By"/>
                <xsd:element ref="ns2:Creator" minOccurs="0"/>
                <xsd:element ref="ns2:Publication_x0020_Date"/>
                <xsd:element ref="ns2:Best_x0020_Before_x0020_Date"/>
                <xsd:element ref="ns2:BS_x0020_Document_x0020_Sub_x0020_Type"/>
                <xsd:element ref="ns1:Language"/>
                <xsd:element ref="ns2:External_x0020_Use"/>
                <xsd:element ref="ns2:Owner_x0020_Organisation"/>
                <xsd:element ref="ns2:Market" minOccurs="0"/>
                <xsd:element ref="ns2:Geographic_x0020_Region" minOccurs="0"/>
                <xsd:element ref="ns2:p43f7bb208e443c9b50eb304fe6606a3" minOccurs="0"/>
                <xsd:element ref="ns2:TaxCatchAll" minOccurs="0"/>
                <xsd:element ref="ns2:TaxCatchAllLabel" minOccurs="0"/>
                <xsd:element ref="ns2:c79d12643ffc4d60ab657aaa1718cc32" minOccurs="0"/>
                <xsd:element ref="ns2:c5aebc35b3e840e5912c276ffe755dcf" minOccurs="0"/>
                <xsd:element ref="ns2:h4c66fbf292e4125b0e390af25f11c04" minOccurs="0"/>
                <xsd:element ref="ns2:eafb632c3f5c40ba98242be6bbd6bb17" minOccurs="0"/>
                <xsd:element ref="ns2:TaxKeywordTaxHTField" minOccurs="0"/>
                <xsd:element ref="ns1:CSMeta2010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7" ma:displayName="Language" ma:default="EN" ma:description="Select the document language: CS - Czech, DA - Danish, DE - German, EN - English, ES - Spanish, ET - Estonian, FI - Finnish, FR - French, NL - Dutch, NO - Norwegian, PL - Polish, PT - Portuguese, SV - Swedish." ma:format="Dropdown" ma:internalName="Language">
      <xsd:simpleType>
        <xsd:restriction base="dms:Choice">
          <xsd:enumeration value="CS"/>
          <xsd:enumeration value="DA"/>
          <xsd:enumeration value="DE"/>
          <xsd:enumeration value="EN"/>
          <xsd:enumeration value="ES"/>
          <xsd:enumeration value="ET"/>
          <xsd:enumeration value="FI"/>
          <xsd:enumeration value="FR"/>
          <xsd:enumeration value="NL"/>
          <xsd:enumeration value="NO"/>
          <xsd:enumeration value="PL"/>
          <xsd:enumeration value="PT"/>
          <xsd:enumeration value="SV"/>
        </xsd:restriction>
      </xsd:simpleType>
    </xsd:element>
    <xsd:element name="CSMeta2010Field" ma:index="33" nillable="true" ma:displayName="Classification Date"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5a5b16-1b8d-4c7c-9ebf-89c0983b6970" elementFormDefault="qualified">
    <xsd:import namespace="http://schemas.microsoft.com/office/2006/documentManagement/types"/>
    <xsd:import namespace="http://schemas.microsoft.com/office/infopath/2007/PartnerControls"/>
    <xsd:element name="Abstract" ma:index="1" ma:displayName="Abstract" ma:description="Enter an abstract of the content the document." ma:internalName="Abstract">
      <xsd:simpleType>
        <xsd:restriction base="dms:Note">
          <xsd:maxLength value="255"/>
        </xsd:restriction>
      </xsd:simpleType>
    </xsd:element>
    <xsd:element name="Published_x0020_By" ma:index="2" ma:displayName="Published By" ma:description="Select the publisher of the document." ma:list="UserInfo" ma:SharePointGroup="0" ma:internalName="Published_x0020_By"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Creator" ma:index="3" nillable="true" ma:displayName="Creator" ma:description="Enter the original creator of the document e.g. employee name / company name if not the publisher (optional)." ma:internalName="Creator">
      <xsd:simpleType>
        <xsd:restriction base="dms:Text">
          <xsd:maxLength value="255"/>
        </xsd:restriction>
      </xsd:simpleType>
    </xsd:element>
    <xsd:element name="Publication_x0020_Date" ma:index="4" ma:displayName="Publication Date" ma:default="[today]" ma:description="Date the document was created  / published in DD/MM/YYYY format. Default = Today" ma:format="DateOnly" ma:internalName="Publication_x0020_Date">
      <xsd:simpleType>
        <xsd:restriction base="dms:DateTime"/>
      </xsd:simpleType>
    </xsd:element>
    <xsd:element name="Best_x0020_Before_x0020_Date" ma:index="5" ma:displayName="Best Before Date" ma:description="Expiry date of the document. Documents will be considered for deletion from CGI Library when they exceed their Best Before Date. Default = 5 years." ma:format="DateOnly" ma:internalName="Best_x0020_Before_x0020_Date">
      <xsd:simpleType>
        <xsd:restriction base="dms:DateTime"/>
      </xsd:simpleType>
    </xsd:element>
    <xsd:element name="BS_x0020_Document_x0020_Sub_x0020_Type" ma:index="6" ma:displayName="BS Document Sub Type" ma:description="Select sub type of the document." ma:format="Dropdown" ma:internalName="BS_x0020_Document_x0020_Sub_x0020_Type" ma:readOnly="false">
      <xsd:simpleType>
        <xsd:restriction base="dms:Choice">
          <xsd:enumeration value="Business Aid"/>
          <xsd:enumeration value="Commercial"/>
          <xsd:enumeration value="Communications"/>
          <xsd:enumeration value="Finance"/>
          <xsd:enumeration value="Guide"/>
          <xsd:enumeration value="Legal"/>
          <xsd:enumeration value="Manual"/>
          <xsd:enumeration value="Paper"/>
          <xsd:enumeration value="Plan"/>
          <xsd:enumeration value="Policy"/>
          <xsd:enumeration value="Press Release"/>
          <xsd:enumeration value="Pro Forma"/>
          <xsd:enumeration value="Procedure"/>
          <xsd:enumeration value="Proposal"/>
          <xsd:enumeration value="Proposition Summary"/>
          <xsd:enumeration value="Report"/>
          <xsd:enumeration value="Specification"/>
        </xsd:restriction>
      </xsd:simpleType>
    </xsd:element>
    <xsd:element name="External_x0020_Use" ma:index="8" ma:displayName="External Use" ma:default="No" ma:description="Select whether the document can be used externally." ma:format="Dropdown" ma:internalName="External_x0020_Use">
      <xsd:simpleType>
        <xsd:restriction base="dms:Choice">
          <xsd:enumeration value="No"/>
          <xsd:enumeration value="Yes"/>
        </xsd:restriction>
      </xsd:simpleType>
    </xsd:element>
    <xsd:element name="Owner_x0020_Organisation" ma:index="9" ma:displayName="Owner Organization" ma:description="Select the owning operation for the project / service." ma:format="Dropdown" ma:internalName="Owner_x0020_Organisation">
      <xsd:simpleType>
        <xsd:restriction base="dms:Choice">
          <xsd:enumeration value="Argentina"/>
          <xsd:enumeration value="Australia"/>
          <xsd:enumeration value="Belgium"/>
          <xsd:enumeration value="Brazil"/>
          <xsd:enumeration value="Canada"/>
          <xsd:enumeration value="Central and Eastern Europe"/>
          <xsd:enumeration value="Chile"/>
          <xsd:enumeration value="China"/>
          <xsd:enumeration value="Colombia"/>
          <xsd:enumeration value="Corporate Services"/>
          <xsd:enumeration value="Denmark"/>
          <xsd:enumeration value="Estonia"/>
          <xsd:enumeration value="Finland"/>
          <xsd:enumeration value="France"/>
          <xsd:enumeration value="Germany"/>
          <xsd:enumeration value="Group"/>
          <xsd:enumeration value="Iberia"/>
          <xsd:enumeration value="India"/>
          <xsd:enumeration value="Indonesia"/>
          <xsd:enumeration value="Ireland"/>
          <xsd:enumeration value="Luxembourg"/>
          <xsd:enumeration value="Malaysia and Singapore"/>
          <xsd:enumeration value="Middle East and Africa"/>
          <xsd:enumeration value="Morocco"/>
          <xsd:enumeration value="Netherlands"/>
          <xsd:enumeration value="Norway"/>
          <xsd:enumeration value="Outsourcing Services"/>
          <xsd:enumeration value="Peru"/>
          <xsd:enumeration value="Philippines"/>
          <xsd:enumeration value="Poland"/>
          <xsd:enumeration value="Portugal"/>
          <xsd:enumeration value="Russia"/>
          <xsd:enumeration value="Saudi Arabia"/>
          <xsd:enumeration value="Spain"/>
          <xsd:enumeration value="Sweden"/>
          <xsd:enumeration value="Switzerland"/>
          <xsd:enumeration value="United Kingdom"/>
          <xsd:enumeration value="United States"/>
          <xsd:enumeration value="Venezuela"/>
        </xsd:restriction>
      </xsd:simpleType>
    </xsd:element>
    <xsd:element name="Market" ma:index="10" nillable="true" ma:displayName="Market" ma:description="Select the market(s) the document is most relevant to." ma:internalName="Market">
      <xsd:complexType>
        <xsd:complexContent>
          <xsd:extension base="dms:MultiChoice">
            <xsd:sequence>
              <xsd:element name="Value" maxOccurs="unbounded" minOccurs="0" nillable="true">
                <xsd:simpleType>
                  <xsd:restriction base="dms:Choice">
                    <xsd:enumeration value="Energy and Utilities"/>
                    <xsd:enumeration value="Financial Services"/>
                    <xsd:enumeration value="IDT"/>
                    <xsd:enumeration value="Public Sector"/>
                    <xsd:enumeration value="Telecoms and Media"/>
                  </xsd:restriction>
                </xsd:simpleType>
              </xsd:element>
            </xsd:sequence>
          </xsd:extension>
        </xsd:complexContent>
      </xsd:complexType>
    </xsd:element>
    <xsd:element name="Geographic_x0020_Region" ma:index="11" nillable="true" ma:displayName="Geographic Region" ma:description="Select the geographic region(s) relevant to the document." ma:internalName="Geographic_x0020_Region">
      <xsd:complexType>
        <xsd:complexContent>
          <xsd:extension base="dms:MultiChoice">
            <xsd:sequence>
              <xsd:element name="Value" maxOccurs="unbounded" minOccurs="0" nillable="true">
                <xsd:simpleType>
                  <xsd:restriction base="dms:Choice">
                    <xsd:enumeration value="Asia Pacific"/>
                    <xsd:enumeration value="Canada"/>
                    <xsd:enumeration value="Central and Eastern Europe"/>
                    <xsd:enumeration value="Corporate"/>
                    <xsd:enumeration value="France"/>
                    <xsd:enumeration value="Nordic, Southern Europe and America"/>
                    <xsd:enumeration value="United Kingdom"/>
                    <xsd:enumeration value="United States"/>
                  </xsd:restriction>
                </xsd:simpleType>
              </xsd:element>
            </xsd:sequence>
          </xsd:extension>
        </xsd:complexContent>
      </xsd:complexType>
    </xsd:element>
    <xsd:element name="p43f7bb208e443c9b50eb304fe6606a3" ma:index="17" nillable="true" ma:taxonomy="true" ma:internalName="p43f7bb208e443c9b50eb304fe6606a3" ma:taxonomyFieldName="Business_x0020_theme" ma:displayName="Business theme" ma:default="" ma:fieldId="{943f7bb2-08e4-43c9-b50e-b304fe6606a3}" ma:taxonomyMulti="true" ma:sspId="c730d5d4-e911-429a-be83-99efcd06639f" ma:termSetId="40e3bc58-7cf7-4ad5-80c9-03b2ad9897ac" ma:anchorId="00000000-0000-0000-0000-000000000000" ma:open="false" ma:isKeyword="false">
      <xsd:complexType>
        <xsd:sequence>
          <xsd:element ref="pc:Terms" minOccurs="0" maxOccurs="1"/>
        </xsd:sequence>
      </xsd:complexType>
    </xsd:element>
    <xsd:element name="TaxCatchAll" ma:index="18" nillable="true" ma:displayName="Taxonomy Catch All Column" ma:hidden="true" ma:list="{662b4ac2-02b9-4ccd-8625-3c003090dbbe}" ma:internalName="TaxCatchAll" ma:showField="CatchAllData" ma:web="d95a5b16-1b8d-4c7c-9ebf-89c0983b6970">
      <xsd:complexType>
        <xsd:complexContent>
          <xsd:extension base="dms:MultiChoiceLookup">
            <xsd:sequence>
              <xsd:element name="Value" type="dms:Lookup" maxOccurs="unbounded" minOccurs="0" nillable="true"/>
            </xsd:sequence>
          </xsd:extension>
        </xsd:complexContent>
      </xsd:complexType>
    </xsd:element>
    <xsd:element name="TaxCatchAllLabel" ma:index="19" nillable="true" ma:displayName="Taxonomy Catch All Column1" ma:hidden="true" ma:list="{662b4ac2-02b9-4ccd-8625-3c003090dbbe}" ma:internalName="TaxCatchAllLabel" ma:readOnly="true" ma:showField="CatchAllDataLabel" ma:web="d95a5b16-1b8d-4c7c-9ebf-89c0983b6970">
      <xsd:complexType>
        <xsd:complexContent>
          <xsd:extension base="dms:MultiChoiceLookup">
            <xsd:sequence>
              <xsd:element name="Value" type="dms:Lookup" maxOccurs="unbounded" minOccurs="0" nillable="true"/>
            </xsd:sequence>
          </xsd:extension>
        </xsd:complexContent>
      </xsd:complexType>
    </xsd:element>
    <xsd:element name="c79d12643ffc4d60ab657aaa1718cc32" ma:index="21" nillable="true" ma:taxonomy="true" ma:internalName="c79d12643ffc4d60ab657aaa1718cc32" ma:taxonomyFieldName="Organisation" ma:displayName="Organization" ma:default="" ma:fieldId="{c79d1264-3ffc-4d60-ab65-7aaa1718cc32}" ma:taxonomyMulti="true" ma:sspId="c730d5d4-e911-429a-be83-99efcd06639f" ma:termSetId="a5b47c7d-3218-4211-987c-a37cca4b0510" ma:anchorId="00000000-0000-0000-0000-000000000000" ma:open="false" ma:isKeyword="false">
      <xsd:complexType>
        <xsd:sequence>
          <xsd:element ref="pc:Terms" minOccurs="0" maxOccurs="1"/>
        </xsd:sequence>
      </xsd:complexType>
    </xsd:element>
    <xsd:element name="c5aebc35b3e840e5912c276ffe755dcf" ma:index="23" nillable="true" ma:taxonomy="true" ma:internalName="c5aebc35b3e840e5912c276ffe755dcf" ma:taxonomyFieldName="Sector" ma:displayName="Sector" ma:default="" ma:fieldId="{c5aebc35-b3e8-40e5-912c-276ffe755dcf}" ma:taxonomyMulti="true" ma:sspId="c730d5d4-e911-429a-be83-99efcd06639f" ma:termSetId="e51ebaad-fa61-40f4-9e0b-7fe488c7df1c" ma:anchorId="00000000-0000-0000-0000-000000000000" ma:open="false" ma:isKeyword="false">
      <xsd:complexType>
        <xsd:sequence>
          <xsd:element ref="pc:Terms" minOccurs="0" maxOccurs="1"/>
        </xsd:sequence>
      </xsd:complexType>
    </xsd:element>
    <xsd:element name="h4c66fbf292e4125b0e390af25f11c04" ma:index="26" nillable="true" ma:taxonomy="true" ma:internalName="h4c66fbf292e4125b0e390af25f11c04" ma:taxonomyFieldName="Proposition1" ma:displayName="Proposition" ma:default="" ma:fieldId="{14c66fbf-292e-4125-b0e3-90af25f11c04}" ma:taxonomyMulti="true" ma:sspId="c730d5d4-e911-429a-be83-99efcd06639f" ma:termSetId="79a8103d-dcc6-4d07-baef-d718c46c67b7" ma:anchorId="00000000-0000-0000-0000-000000000000" ma:open="false" ma:isKeyword="false">
      <xsd:complexType>
        <xsd:sequence>
          <xsd:element ref="pc:Terms" minOccurs="0" maxOccurs="1"/>
        </xsd:sequence>
      </xsd:complexType>
    </xsd:element>
    <xsd:element name="eafb632c3f5c40ba98242be6bbd6bb17" ma:index="28" nillable="true" ma:taxonomy="true" ma:internalName="eafb632c3f5c40ba98242be6bbd6bb17" ma:taxonomyFieldName="Service_x0020_line" ma:displayName="Service line" ma:default="" ma:fieldId="{eafb632c-3f5c-40ba-9824-2be6bbd6bb17}" ma:taxonomyMulti="true" ma:sspId="c730d5d4-e911-429a-be83-99efcd06639f" ma:termSetId="83301147-ea17-4e88-a9d3-5d2a13ad740e" ma:anchorId="00000000-0000-0000-0000-000000000000" ma:open="false" ma:isKeyword="false">
      <xsd:complexType>
        <xsd:sequence>
          <xsd:element ref="pc:Terms" minOccurs="0" maxOccurs="1"/>
        </xsd:sequence>
      </xsd:complexType>
    </xsd:element>
    <xsd:element name="TaxKeywordTaxHTField" ma:index="31" nillable="true" ma:taxonomy="true" ma:internalName="TaxKeywordTaxHTField" ma:taxonomyFieldName="TaxKeyword" ma:displayName="Enterprise Keywords" ma:fieldId="{23f27201-bee3-471e-b2e7-b64fd8b7ca38}" ma:taxonomyMulti="true" ma:sspId="c730d5d4-e911-429a-be83-99efcd06639f"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4"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3A927E-1901-4552-BDF7-8B23BCBF48CA}">
  <ds:schemaRefs>
    <ds:schemaRef ds:uri="http://schemas.microsoft.com/sharepoint/events"/>
  </ds:schemaRefs>
</ds:datastoreItem>
</file>

<file path=customXml/itemProps2.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3.xml><?xml version="1.0" encoding="utf-8"?>
<ds:datastoreItem xmlns:ds="http://schemas.openxmlformats.org/officeDocument/2006/customXml" ds:itemID="{2F4C4F6A-F6A5-45C8-BAAA-52FB70E387C7}">
  <ds:schemaRefs>
    <ds:schemaRef ds:uri="http://www.w3.org/XML/1998/namespace"/>
    <ds:schemaRef ds:uri="http://schemas.microsoft.com/office/2006/documentManagement/types"/>
    <ds:schemaRef ds:uri="http://schemas.microsoft.com/office/infopath/2007/PartnerControls"/>
    <ds:schemaRef ds:uri="http://purl.org/dc/elements/1.1/"/>
    <ds:schemaRef ds:uri="http://schemas.microsoft.com/sharepoint/v3"/>
    <ds:schemaRef ds:uri="d95a5b16-1b8d-4c7c-9ebf-89c0983b6970"/>
    <ds:schemaRef ds:uri="http://purl.org/dc/terms/"/>
    <ds:schemaRef ds:uri="http://schemas.microsoft.com/office/2006/metadata/properties"/>
    <ds:schemaRef ds:uri="http://schemas.openxmlformats.org/package/2006/metadata/core-properties"/>
    <ds:schemaRef ds:uri="http://purl.org/dc/dcmitype/"/>
  </ds:schemaRefs>
</ds:datastoreItem>
</file>

<file path=customXml/itemProps4.xml><?xml version="1.0" encoding="utf-8"?>
<ds:datastoreItem xmlns:ds="http://schemas.openxmlformats.org/officeDocument/2006/customXml" ds:itemID="{A3155329-F3EF-4C8C-8BE4-E81986498A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95a5b16-1b8d-4c7c-9ebf-89c0983b69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CGI Onscreen Template - Ice v17</Template>
  <TotalTime>3512</TotalTime>
  <Words>2400</Words>
  <Application>Microsoft Macintosh PowerPoint</Application>
  <PresentationFormat>Aangepast</PresentationFormat>
  <Paragraphs>332</Paragraphs>
  <Slides>13</Slides>
  <Notes>13</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13</vt:i4>
      </vt:variant>
    </vt:vector>
  </HeadingPairs>
  <TitlesOfParts>
    <vt:vector size="17" baseType="lpstr">
      <vt:lpstr>Arial</vt:lpstr>
      <vt:lpstr>Courier New</vt:lpstr>
      <vt:lpstr>Verdana</vt:lpstr>
      <vt:lpstr>CGI Widescreen Beet</vt:lpstr>
      <vt:lpstr>Smart Shipping Challenge Optimale doorstroming door autonome afstemming tussen  schepen en objecten</vt:lpstr>
      <vt:lpstr>CGI: System Integrator en Smart Service Provider </vt:lpstr>
      <vt:lpstr>Smart Shipping Challenge: Start van een nieuw (technologie) tijdperk voor de scheepsvaart?</vt:lpstr>
      <vt:lpstr>SMASH – Ons Toekomstbeeld</vt:lpstr>
      <vt:lpstr>Toekomstbeeld: Volledig autonome aansturing van- en de meest optimale afstemming tussen- schepen &amp; objecten</vt:lpstr>
      <vt:lpstr>Toekomstbeeld: Volledig autonome aansturing van- en de meest optimale afstemming tussen- schepen &amp; objecten</vt:lpstr>
      <vt:lpstr>Toekomstbeeld: Volledig autonome aansturing van- en de meest optimale afstemming tussen- schepen &amp; objecten</vt:lpstr>
      <vt:lpstr>Toekomstbeeld: Volledig autonome aansturing van- en de meest optimale afstemming tussen- schepen &amp; objecten</vt:lpstr>
      <vt:lpstr>Toekomstbeeld: Volledig autonome aansturing van- en de meest optimale afstemming tussen- schepen &amp; objecten</vt:lpstr>
      <vt:lpstr>Lopende initiatieven: Het project Blauwe Golf creëert een basis voor slimme vaaradviezen. Nu op naar Autonoom. </vt:lpstr>
      <vt:lpstr>Extra Ingrediënten: Autonome aansturing brug en (autonome) individuele snelheidsaanpassing schip</vt:lpstr>
      <vt:lpstr>PowerPoint-presentatie</vt:lpstr>
      <vt:lpstr>Our commitment to you We approach every engagement with one objective in mind: to help clients succeed</vt:lpstr>
    </vt:vector>
  </TitlesOfParts>
  <Company>CGI Group Inc.</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karen.sellers</dc:creator>
  <cp:lastModifiedBy>Microsoft Office-gebruiker</cp:lastModifiedBy>
  <cp:revision>287</cp:revision>
  <dcterms:created xsi:type="dcterms:W3CDTF">2012-12-22T14:27:28Z</dcterms:created>
  <dcterms:modified xsi:type="dcterms:W3CDTF">2017-06-30T15:16:05Z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Onscreen</vt:lpwstr>
  </property>
  <property fmtid="{D5CDD505-2E9C-101B-9397-08002B2CF9AE}" pid="3" name="WizKit Template Version">
    <vt:i4>5</vt:i4>
  </property>
  <property fmtid="{D5CDD505-2E9C-101B-9397-08002B2CF9AE}" pid="4" name="ContentTypeId">
    <vt:lpwstr>0x010100DCE5D5DBCBA6844C95AAA11EB3A32719002FF8385B8572694FA7ACC1CC37F60277</vt:lpwstr>
  </property>
  <property fmtid="{D5CDD505-2E9C-101B-9397-08002B2CF9AE}" pid="5" name="CSClassificationMetaXML">
    <vt:lpwstr>cb5dc3c5-268e-4ea5-8825-517ef1bf2f0d;2012-01-24 10:31:10;PENDINGCLASSIFICATION;</vt:lpwstr>
  </property>
  <property fmtid="{D5CDD505-2E9C-101B-9397-08002B2CF9AE}" pid="6" name="Service_x0020_line">
    <vt:lpwstr/>
  </property>
  <property fmtid="{D5CDD505-2E9C-101B-9397-08002B2CF9AE}" pid="7" name="Proposition1">
    <vt:lpwstr/>
  </property>
  <property fmtid="{D5CDD505-2E9C-101B-9397-08002B2CF9AE}" pid="8" name="Service line">
    <vt:lpwstr/>
  </property>
  <property fmtid="{D5CDD505-2E9C-101B-9397-08002B2CF9AE}" pid="9" name="Organisation">
    <vt:lpwstr>260;#Group|43ac7042-3752-4f1b-8a93-43b36e65d3e5</vt:lpwstr>
  </property>
  <property fmtid="{D5CDD505-2E9C-101B-9397-08002B2CF9AE}" pid="10" name="Sector">
    <vt:lpwstr/>
  </property>
  <property fmtid="{D5CDD505-2E9C-101B-9397-08002B2CF9AE}" pid="11" name="Business theme">
    <vt:lpwstr/>
  </property>
  <property fmtid="{D5CDD505-2E9C-101B-9397-08002B2CF9AE}" pid="12" name="Order">
    <vt:r8>16200</vt:r8>
  </property>
  <property fmtid="{D5CDD505-2E9C-101B-9397-08002B2CF9AE}" pid="13" name="TaxKeyword">
    <vt:lpwstr/>
  </property>
</Properties>
</file>